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4"/>
  </p:sldMasterIdLst>
  <p:notesMasterIdLst>
    <p:notesMasterId r:id="rId58"/>
  </p:notesMasterIdLst>
  <p:sldIdLst>
    <p:sldId id="256" r:id="rId5"/>
    <p:sldId id="257" r:id="rId6"/>
    <p:sldId id="260" r:id="rId7"/>
    <p:sldId id="264" r:id="rId8"/>
    <p:sldId id="272" r:id="rId9"/>
    <p:sldId id="279" r:id="rId10"/>
    <p:sldId id="273" r:id="rId11"/>
    <p:sldId id="274" r:id="rId12"/>
    <p:sldId id="280" r:id="rId13"/>
    <p:sldId id="265" r:id="rId14"/>
    <p:sldId id="281" r:id="rId15"/>
    <p:sldId id="275" r:id="rId16"/>
    <p:sldId id="289" r:id="rId17"/>
    <p:sldId id="339" r:id="rId18"/>
    <p:sldId id="474" r:id="rId19"/>
    <p:sldId id="283" r:id="rId20"/>
    <p:sldId id="290" r:id="rId21"/>
    <p:sldId id="291" r:id="rId22"/>
    <p:sldId id="282" r:id="rId23"/>
    <p:sldId id="309" r:id="rId24"/>
    <p:sldId id="310" r:id="rId25"/>
    <p:sldId id="263" r:id="rId26"/>
    <p:sldId id="298" r:id="rId27"/>
    <p:sldId id="299" r:id="rId28"/>
    <p:sldId id="303" r:id="rId29"/>
    <p:sldId id="297" r:id="rId30"/>
    <p:sldId id="301" r:id="rId31"/>
    <p:sldId id="302" r:id="rId32"/>
    <p:sldId id="305" r:id="rId33"/>
    <p:sldId id="307" r:id="rId34"/>
    <p:sldId id="295" r:id="rId35"/>
    <p:sldId id="296" r:id="rId36"/>
    <p:sldId id="304" r:id="rId37"/>
    <p:sldId id="306" r:id="rId38"/>
    <p:sldId id="315" r:id="rId39"/>
    <p:sldId id="300" r:id="rId40"/>
    <p:sldId id="467" r:id="rId41"/>
    <p:sldId id="468" r:id="rId42"/>
    <p:sldId id="469" r:id="rId43"/>
    <p:sldId id="287" r:id="rId44"/>
    <p:sldId id="470" r:id="rId45"/>
    <p:sldId id="479" r:id="rId46"/>
    <p:sldId id="480" r:id="rId47"/>
    <p:sldId id="483" r:id="rId48"/>
    <p:sldId id="485" r:id="rId49"/>
    <p:sldId id="475" r:id="rId50"/>
    <p:sldId id="462" r:id="rId51"/>
    <p:sldId id="447" r:id="rId52"/>
    <p:sldId id="476" r:id="rId53"/>
    <p:sldId id="451" r:id="rId54"/>
    <p:sldId id="278" r:id="rId55"/>
    <p:sldId id="478" r:id="rId56"/>
    <p:sldId id="308" r:id="rId57"/>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AF746F-2CC1-C43F-EAC1-E8FB66777370}" name="Stacey Sims" initials="SS" userId="S::stacey.sims@healthwatchwiltshire.co.uk::be0f8cda-bd1e-47cb-84ae-235368703508" providerId="AD"/>
  <p188:author id="{C638B4DB-014B-191C-9B04-BACCBF2CA22B}" name="Cheryl Berry" initials="CB" userId="Cheryl Berry" providerId="None"/>
  <p188:author id="{E534B2E0-3A2F-53C5-C38F-8FFD27A08AD8}" name="Katrina Broadhill" initials="KB" userId="S::katrina.broadhill@healthwatchwestsussex.co.uk::04dd9319-4ccc-435f-ae31-ef2a3b52879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6060"/>
    <a:srgbClr val="E73E97"/>
    <a:srgbClr val="004F6A"/>
    <a:srgbClr val="84BD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22"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rina Broadhill" userId="04dd9319-4ccc-435f-ae31-ef2a3b528797" providerId="ADAL" clId="{68F18468-9C7D-48BF-849B-0109AC2839B5}"/>
    <pc:docChg chg="modSld">
      <pc:chgData name="Katrina Broadhill" userId="04dd9319-4ccc-435f-ae31-ef2a3b528797" providerId="ADAL" clId="{68F18468-9C7D-48BF-849B-0109AC2839B5}" dt="2022-08-01T12:53:36.100" v="69" actId="20577"/>
      <pc:docMkLst>
        <pc:docMk/>
      </pc:docMkLst>
      <pc:sldChg chg="modSp mod">
        <pc:chgData name="Katrina Broadhill" userId="04dd9319-4ccc-435f-ae31-ef2a3b528797" providerId="ADAL" clId="{68F18468-9C7D-48BF-849B-0109AC2839B5}" dt="2022-08-01T12:53:36.100" v="69" actId="20577"/>
        <pc:sldMkLst>
          <pc:docMk/>
          <pc:sldMk cId="1641501713" sldId="470"/>
        </pc:sldMkLst>
        <pc:spChg chg="mod">
          <ac:chgData name="Katrina Broadhill" userId="04dd9319-4ccc-435f-ae31-ef2a3b528797" providerId="ADAL" clId="{68F18468-9C7D-48BF-849B-0109AC2839B5}" dt="2022-08-01T12:53:36.100" v="69" actId="20577"/>
          <ac:spMkLst>
            <pc:docMk/>
            <pc:sldMk cId="1641501713" sldId="470"/>
            <ac:spMk id="6" creationId="{0E5A9677-6718-6AD0-DADD-8409EE05AA8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helpcare-my.sharepoint.com/personal/katrina_broadhill_healthwatchwestsussex_co_uk/Documents/Healthwatch%20West%20Sussex/PRIORITIES/PRIORITIES%202021-2022/Access%20to%20GPs/Priority%20GP%20Work/Insight/GP%20Access%20-%20Qualitative%20Analysis%20-%2010."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helpcare-my.sharepoint.com/personal/katrina_broadhill_healthwatchwestsussex_co_uk/Documents/Healthwatch%20West%20Sussex/PRIORITIES/PRIORITIES%202021-2022/Access%20to%20GPs/Priority%20GP%20Work/Insight/GP%20Access%20-%20Qualitative%20Analysis%20-%2010."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helpcare-my.sharepoint.com/personal/katrina_broadhill_healthwatchwestsussex_co_uk/Documents/Healthwatch%20West%20Sussex/PRIORITIES/PRIORITIES%202021-2022/Access%20to%20GPs/Priority%20GP%20Work/Insight/GP%20Access%20-%20Qualitative%20Analysis%20-%2010."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solidFill>
                <a:srgbClr val="84BD00"/>
              </a:solidFill>
            </a:ln>
            <a:effectLst/>
          </c:spPr>
          <c:invertIfNegative val="0"/>
          <c:cat>
            <c:strRef>
              <c:f>'[GP Access - Qualitative Analysis - 10.01.2022.xlsx]Sheet1'!$A$2:$A$8</c:f>
              <c:strCache>
                <c:ptCount val="7"/>
                <c:pt idx="0">
                  <c:v>Routine</c:v>
                </c:pt>
                <c:pt idx="1">
                  <c:v>Follow-up</c:v>
                </c:pt>
                <c:pt idx="2">
                  <c:v>Test Result consultation</c:v>
                </c:pt>
                <c:pt idx="3">
                  <c:v>Non-urgent health need</c:v>
                </c:pt>
                <c:pt idx="4">
                  <c:v>Urgent health need</c:v>
                </c:pt>
                <c:pt idx="5">
                  <c:v>Medication review</c:v>
                </c:pt>
                <c:pt idx="6">
                  <c:v>Other </c:v>
                </c:pt>
              </c:strCache>
            </c:strRef>
          </c:cat>
          <c:val>
            <c:numRef>
              <c:f>'[GP Access - Qualitative Analysis - 10.01.2022.xlsx]Sheet1'!$B$2:$B$8</c:f>
              <c:numCache>
                <c:formatCode>General</c:formatCode>
                <c:ptCount val="7"/>
                <c:pt idx="0">
                  <c:v>128</c:v>
                </c:pt>
                <c:pt idx="1">
                  <c:v>98</c:v>
                </c:pt>
                <c:pt idx="2">
                  <c:v>110</c:v>
                </c:pt>
                <c:pt idx="3">
                  <c:v>566</c:v>
                </c:pt>
                <c:pt idx="4">
                  <c:v>385</c:v>
                </c:pt>
                <c:pt idx="5">
                  <c:v>118</c:v>
                </c:pt>
                <c:pt idx="6">
                  <c:v>111</c:v>
                </c:pt>
              </c:numCache>
            </c:numRef>
          </c:val>
          <c:extLst>
            <c:ext xmlns:c16="http://schemas.microsoft.com/office/drawing/2014/chart" uri="{C3380CC4-5D6E-409C-BE32-E72D297353CC}">
              <c16:uniqueId val="{00000000-B98F-4D0A-9697-87557F5DE3B1}"/>
            </c:ext>
          </c:extLst>
        </c:ser>
        <c:dLbls>
          <c:showLegendKey val="0"/>
          <c:showVal val="0"/>
          <c:showCatName val="0"/>
          <c:showSerName val="0"/>
          <c:showPercent val="0"/>
          <c:showBubbleSize val="0"/>
        </c:dLbls>
        <c:gapWidth val="182"/>
        <c:axId val="968857264"/>
        <c:axId val="968863496"/>
      </c:barChart>
      <c:catAx>
        <c:axId val="968857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4F6A"/>
                </a:solidFill>
                <a:latin typeface="Century Gothic" panose="020B0502020202020204" pitchFamily="34" charset="0"/>
                <a:ea typeface="+mn-ea"/>
                <a:cs typeface="+mn-cs"/>
              </a:defRPr>
            </a:pPr>
            <a:endParaRPr lang="en-US"/>
          </a:p>
        </c:txPr>
        <c:crossAx val="968863496"/>
        <c:crosses val="autoZero"/>
        <c:auto val="1"/>
        <c:lblAlgn val="ctr"/>
        <c:lblOffset val="100"/>
        <c:noMultiLvlLbl val="0"/>
      </c:catAx>
      <c:valAx>
        <c:axId val="9688634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4F6A"/>
                </a:solidFill>
                <a:latin typeface="Century Gothic" panose="020B0502020202020204" pitchFamily="34" charset="0"/>
                <a:ea typeface="+mn-ea"/>
                <a:cs typeface="+mn-cs"/>
              </a:defRPr>
            </a:pPr>
            <a:endParaRPr lang="en-US"/>
          </a:p>
        </c:txPr>
        <c:crossAx val="968857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solidFill>
                <a:srgbClr val="84BD00"/>
              </a:solidFill>
            </a:ln>
            <a:effectLst/>
          </c:spPr>
          <c:invertIfNegative val="0"/>
          <c:cat>
            <c:strRef>
              <c:f>'[GP Access - Qualitative Analysis - 10.01.2022.xlsx]Sheet1'!$A$16:$A$22</c:f>
              <c:strCache>
                <c:ptCount val="7"/>
                <c:pt idx="0">
                  <c:v>Self-care</c:v>
                </c:pt>
                <c:pt idx="1">
                  <c:v>Seeking advice from family/friend</c:v>
                </c:pt>
                <c:pt idx="2">
                  <c:v>Contacting/visting a pharmacist</c:v>
                </c:pt>
                <c:pt idx="3">
                  <c:v>Using NHS 111 online </c:v>
                </c:pt>
                <c:pt idx="4">
                  <c:v>Ringing NHS 111</c:v>
                </c:pt>
                <c:pt idx="5">
                  <c:v>Visting A&amp;E</c:v>
                </c:pt>
                <c:pt idx="6">
                  <c:v>Visting Urgent Treatment Centre</c:v>
                </c:pt>
              </c:strCache>
            </c:strRef>
          </c:cat>
          <c:val>
            <c:numRef>
              <c:f>'[GP Access - Qualitative Analysis - 10.01.2022.xlsx]Sheet1'!$B$16:$B$22</c:f>
              <c:numCache>
                <c:formatCode>0%</c:formatCode>
                <c:ptCount val="7"/>
                <c:pt idx="0">
                  <c:v>0.4294</c:v>
                </c:pt>
                <c:pt idx="1">
                  <c:v>0.20200000000000001</c:v>
                </c:pt>
                <c:pt idx="2">
                  <c:v>0.19489999999999999</c:v>
                </c:pt>
                <c:pt idx="3">
                  <c:v>8.3199999999999996E-2</c:v>
                </c:pt>
                <c:pt idx="4">
                  <c:v>8.3199999999999996E-2</c:v>
                </c:pt>
                <c:pt idx="5">
                  <c:v>2.0299999999999999E-2</c:v>
                </c:pt>
                <c:pt idx="6">
                  <c:v>1.6199999999999999E-2</c:v>
                </c:pt>
              </c:numCache>
            </c:numRef>
          </c:val>
          <c:extLst>
            <c:ext xmlns:c16="http://schemas.microsoft.com/office/drawing/2014/chart" uri="{C3380CC4-5D6E-409C-BE32-E72D297353CC}">
              <c16:uniqueId val="{00000000-C68F-4C20-9601-1EBCA4E4D4BE}"/>
            </c:ext>
          </c:extLst>
        </c:ser>
        <c:dLbls>
          <c:showLegendKey val="0"/>
          <c:showVal val="0"/>
          <c:showCatName val="0"/>
          <c:showSerName val="0"/>
          <c:showPercent val="0"/>
          <c:showBubbleSize val="0"/>
        </c:dLbls>
        <c:gapWidth val="182"/>
        <c:axId val="968861528"/>
        <c:axId val="968859560"/>
      </c:barChart>
      <c:catAx>
        <c:axId val="968861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rgbClr val="004F6A"/>
                </a:solidFill>
                <a:latin typeface="Century Gothic" panose="020B0502020202020204" pitchFamily="34" charset="0"/>
                <a:ea typeface="+mn-ea"/>
                <a:cs typeface="+mn-cs"/>
              </a:defRPr>
            </a:pPr>
            <a:endParaRPr lang="en-US"/>
          </a:p>
        </c:txPr>
        <c:crossAx val="968859560"/>
        <c:crosses val="autoZero"/>
        <c:auto val="1"/>
        <c:lblAlgn val="ctr"/>
        <c:lblOffset val="100"/>
        <c:noMultiLvlLbl val="0"/>
      </c:catAx>
      <c:valAx>
        <c:axId val="9688595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rgbClr val="004F6A"/>
                </a:solidFill>
                <a:latin typeface="Century Gothic" panose="020B0502020202020204" pitchFamily="34" charset="0"/>
                <a:ea typeface="+mn-ea"/>
                <a:cs typeface="+mn-cs"/>
              </a:defRPr>
            </a:pPr>
            <a:endParaRPr lang="en-US"/>
          </a:p>
        </c:txPr>
        <c:crossAx val="968861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48D-41A1-BAF5-AF78E3D8822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48D-41A1-BAF5-AF78E3D88222}"/>
              </c:ext>
            </c:extLst>
          </c:dPt>
          <c:dPt>
            <c:idx val="2"/>
            <c:bubble3D val="0"/>
            <c:spPr>
              <a:solidFill>
                <a:srgbClr val="004F6A"/>
              </a:solidFill>
              <a:ln w="19050">
                <a:solidFill>
                  <a:schemeClr val="lt1"/>
                </a:solidFill>
              </a:ln>
              <a:effectLst/>
            </c:spPr>
            <c:extLst>
              <c:ext xmlns:c16="http://schemas.microsoft.com/office/drawing/2014/chart" uri="{C3380CC4-5D6E-409C-BE32-E72D297353CC}">
                <c16:uniqueId val="{00000005-D48D-41A1-BAF5-AF78E3D88222}"/>
              </c:ext>
            </c:extLst>
          </c:dPt>
          <c:cat>
            <c:strRef>
              <c:f>'[GP Access - Qualitative Analysis - 10.01.2022.xlsx]Sheet1'!$A$30:$A$32</c:f>
              <c:strCache>
                <c:ptCount val="3"/>
                <c:pt idx="0">
                  <c:v>Yes</c:v>
                </c:pt>
                <c:pt idx="1">
                  <c:v>Unsure</c:v>
                </c:pt>
                <c:pt idx="2">
                  <c:v>No</c:v>
                </c:pt>
              </c:strCache>
            </c:strRef>
          </c:cat>
          <c:val>
            <c:numRef>
              <c:f>'[GP Access - Qualitative Analysis - 10.01.2022.xlsx]Sheet1'!$B$30:$B$32</c:f>
              <c:numCache>
                <c:formatCode>0%</c:formatCode>
                <c:ptCount val="3"/>
                <c:pt idx="0">
                  <c:v>0.7027439024390244</c:v>
                </c:pt>
                <c:pt idx="1">
                  <c:v>0.12576219512195122</c:v>
                </c:pt>
                <c:pt idx="2">
                  <c:v>0.1714939024390244</c:v>
                </c:pt>
              </c:numCache>
            </c:numRef>
          </c:val>
          <c:extLst>
            <c:ext xmlns:c16="http://schemas.microsoft.com/office/drawing/2014/chart" uri="{C3380CC4-5D6E-409C-BE32-E72D297353CC}">
              <c16:uniqueId val="{00000006-D48D-41A1-BAF5-AF78E3D8822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2" cy="468153"/>
          </a:xfrm>
          <a:prstGeom prst="rect">
            <a:avLst/>
          </a:prstGeom>
        </p:spPr>
        <p:txBody>
          <a:bodyPr vert="horz" lIns="96634" tIns="48317" rIns="96634" bIns="48317" rtlCol="0"/>
          <a:lstStyle>
            <a:lvl1pPr algn="l">
              <a:defRPr sz="1300"/>
            </a:lvl1pPr>
          </a:lstStyle>
          <a:p>
            <a:endParaRPr lang="en-GB" dirty="0"/>
          </a:p>
        </p:txBody>
      </p:sp>
      <p:sp>
        <p:nvSpPr>
          <p:cNvPr id="3" name="Date Placeholder 2"/>
          <p:cNvSpPr>
            <a:spLocks noGrp="1"/>
          </p:cNvSpPr>
          <p:nvPr>
            <p:ph type="dt" idx="1"/>
          </p:nvPr>
        </p:nvSpPr>
        <p:spPr>
          <a:xfrm>
            <a:off x="4008705" y="0"/>
            <a:ext cx="3066732" cy="468153"/>
          </a:xfrm>
          <a:prstGeom prst="rect">
            <a:avLst/>
          </a:prstGeom>
        </p:spPr>
        <p:txBody>
          <a:bodyPr vert="horz" lIns="96634" tIns="48317" rIns="96634" bIns="48317" rtlCol="0"/>
          <a:lstStyle>
            <a:lvl1pPr algn="r">
              <a:defRPr sz="1300"/>
            </a:lvl1pPr>
          </a:lstStyle>
          <a:p>
            <a:fld id="{AC76D5C9-46CE-4012-8C2E-8B435A37FB4A}" type="datetimeFigureOut">
              <a:rPr lang="en-US" smtClean="0"/>
              <a:pPr/>
              <a:t>8/1/2022</a:t>
            </a:fld>
            <a:endParaRPr lang="en-GB"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6634" tIns="48317" rIns="96634" bIns="48317" rtlCol="0" anchor="ctr"/>
          <a:lstStyle/>
          <a:p>
            <a:endParaRPr lang="en-GB"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6634" tIns="48317" rIns="96634" bIns="483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93296"/>
            <a:ext cx="3066732" cy="468153"/>
          </a:xfrm>
          <a:prstGeom prst="rect">
            <a:avLst/>
          </a:prstGeom>
        </p:spPr>
        <p:txBody>
          <a:bodyPr vert="horz" lIns="96634" tIns="48317" rIns="96634" bIns="48317" rtlCol="0" anchor="b"/>
          <a:lstStyle>
            <a:lvl1pPr algn="l">
              <a:defRPr sz="1300"/>
            </a:lvl1pPr>
          </a:lstStyle>
          <a:p>
            <a:endParaRPr lang="en-GB" dirty="0"/>
          </a:p>
        </p:txBody>
      </p:sp>
      <p:sp>
        <p:nvSpPr>
          <p:cNvPr id="7" name="Slide Number Placeholder 6"/>
          <p:cNvSpPr>
            <a:spLocks noGrp="1"/>
          </p:cNvSpPr>
          <p:nvPr>
            <p:ph type="sldNum" sz="quarter" idx="5"/>
          </p:nvPr>
        </p:nvSpPr>
        <p:spPr>
          <a:xfrm>
            <a:off x="4008705" y="8893296"/>
            <a:ext cx="3066732" cy="468153"/>
          </a:xfrm>
          <a:prstGeom prst="rect">
            <a:avLst/>
          </a:prstGeom>
        </p:spPr>
        <p:txBody>
          <a:bodyPr vert="horz" lIns="96634" tIns="48317" rIns="96634" bIns="48317" rtlCol="0" anchor="b"/>
          <a:lstStyle>
            <a:lvl1pPr algn="r">
              <a:defRPr sz="1300"/>
            </a:lvl1pPr>
          </a:lstStyle>
          <a:p>
            <a:fld id="{4EE68B5F-D307-4135-93FD-44AEFFEFA4CE}"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11</a:t>
            </a:fld>
            <a:endParaRPr lang="en-GB" dirty="0"/>
          </a:p>
        </p:txBody>
      </p:sp>
    </p:spTree>
    <p:extLst>
      <p:ext uri="{BB962C8B-B14F-4D97-AF65-F5344CB8AC3E}">
        <p14:creationId xmlns:p14="http://schemas.microsoft.com/office/powerpoint/2010/main" val="4016132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endParaRPr dirty="0"/>
          </a:p>
        </p:txBody>
      </p:sp>
    </p:spTree>
    <p:extLst>
      <p:ext uri="{BB962C8B-B14F-4D97-AF65-F5344CB8AC3E}">
        <p14:creationId xmlns:p14="http://schemas.microsoft.com/office/powerpoint/2010/main" val="2413934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endParaRPr dirty="0"/>
          </a:p>
        </p:txBody>
      </p:sp>
    </p:spTree>
    <p:extLst>
      <p:ext uri="{BB962C8B-B14F-4D97-AF65-F5344CB8AC3E}">
        <p14:creationId xmlns:p14="http://schemas.microsoft.com/office/powerpoint/2010/main" val="3467713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endParaRPr dirty="0"/>
          </a:p>
        </p:txBody>
      </p:sp>
    </p:spTree>
    <p:extLst>
      <p:ext uri="{BB962C8B-B14F-4D97-AF65-F5344CB8AC3E}">
        <p14:creationId xmlns:p14="http://schemas.microsoft.com/office/powerpoint/2010/main" val="1561544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Should this not also include recommendations</a:t>
            </a:r>
            <a:r>
              <a:rPr lang="en-GB" baseline="0" dirty="0"/>
              <a:t> from the staff recommendations?</a:t>
            </a:r>
            <a:endParaRPr lang="en-GB" dirty="0"/>
          </a:p>
        </p:txBody>
      </p:sp>
      <p:sp>
        <p:nvSpPr>
          <p:cNvPr id="4" name="Slide Number Placeholder 3"/>
          <p:cNvSpPr>
            <a:spLocks noGrp="1"/>
          </p:cNvSpPr>
          <p:nvPr>
            <p:ph type="sldNum" sz="quarter" idx="10"/>
          </p:nvPr>
        </p:nvSpPr>
        <p:spPr/>
        <p:txBody>
          <a:bodyPr/>
          <a:lstStyle/>
          <a:p>
            <a:fld id="{4EE68B5F-D307-4135-93FD-44AEFFEFA4CE}" type="slidenum">
              <a:rPr lang="en-GB" smtClean="0"/>
              <a:pPr/>
              <a:t>46</a:t>
            </a:fld>
            <a:endParaRPr lang="en-GB" dirty="0"/>
          </a:p>
        </p:txBody>
      </p:sp>
    </p:spTree>
    <p:extLst>
      <p:ext uri="{BB962C8B-B14F-4D97-AF65-F5344CB8AC3E}">
        <p14:creationId xmlns:p14="http://schemas.microsoft.com/office/powerpoint/2010/main" val="1046981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endParaRPr dirty="0"/>
          </a:p>
        </p:txBody>
      </p:sp>
    </p:spTree>
    <p:extLst>
      <p:ext uri="{BB962C8B-B14F-4D97-AF65-F5344CB8AC3E}">
        <p14:creationId xmlns:p14="http://schemas.microsoft.com/office/powerpoint/2010/main" val="174124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endParaRPr dirty="0"/>
          </a:p>
        </p:txBody>
      </p:sp>
    </p:spTree>
    <p:extLst>
      <p:ext uri="{BB962C8B-B14F-4D97-AF65-F5344CB8AC3E}">
        <p14:creationId xmlns:p14="http://schemas.microsoft.com/office/powerpoint/2010/main" val="1604758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endParaRPr dirty="0"/>
          </a:p>
        </p:txBody>
      </p:sp>
    </p:spTree>
    <p:extLst>
      <p:ext uri="{BB962C8B-B14F-4D97-AF65-F5344CB8AC3E}">
        <p14:creationId xmlns:p14="http://schemas.microsoft.com/office/powerpoint/2010/main" val="3646025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endParaRPr dirty="0"/>
          </a:p>
        </p:txBody>
      </p:sp>
    </p:spTree>
    <p:extLst>
      <p:ext uri="{BB962C8B-B14F-4D97-AF65-F5344CB8AC3E}">
        <p14:creationId xmlns:p14="http://schemas.microsoft.com/office/powerpoint/2010/main" val="2629419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endParaRPr dirty="0"/>
          </a:p>
        </p:txBody>
      </p:sp>
    </p:spTree>
    <p:extLst>
      <p:ext uri="{BB962C8B-B14F-4D97-AF65-F5344CB8AC3E}">
        <p14:creationId xmlns:p14="http://schemas.microsoft.com/office/powerpoint/2010/main" val="1640369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374400" y="5367363"/>
            <a:ext cx="7740000" cy="612000"/>
          </a:xfrm>
        </p:spPr>
        <p:txBody>
          <a:bodyPr/>
          <a:lstStyle>
            <a:lvl1pPr algn="l">
              <a:defRPr sz="3800">
                <a:solidFill>
                  <a:schemeClr val="bg1"/>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382559" y="5996272"/>
            <a:ext cx="7740000" cy="612000"/>
          </a:xfrm>
        </p:spPr>
        <p:txBody>
          <a:bodyPr/>
          <a:lstStyle>
            <a:lvl1pPr marL="0" indent="0" algn="l">
              <a:spcAft>
                <a:spcPts val="0"/>
              </a:spcAft>
              <a:buNone/>
              <a:defRPr sz="2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dirty="0"/>
              <a:t>Insert photo, then select ‘Format/Send to back’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ig Content (Yellow)">
    <p:bg>
      <p:bgPr>
        <a:solidFill>
          <a:schemeClr val="accent3"/>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3" name="Content Placeholder 2"/>
          <p:cNvSpPr>
            <a:spLocks noGrp="1"/>
          </p:cNvSpPr>
          <p:nvPr>
            <p:ph idx="1" hasCustomPrompt="1"/>
          </p:nvPr>
        </p:nvSpPr>
        <p:spPr>
          <a:xfrm>
            <a:off x="457200" y="663553"/>
            <a:ext cx="8208000" cy="5364000"/>
          </a:xfrm>
        </p:spPr>
        <p:txBody>
          <a:bodyPr/>
          <a:lstStyle>
            <a:lvl1pPr marL="900000" indent="0">
              <a:lnSpc>
                <a:spcPts val="3800"/>
              </a:lnSpc>
              <a:spcAft>
                <a:spcPts val="600"/>
              </a:spcAft>
              <a:defRPr sz="3200" b="1">
                <a:latin typeface="Century Gothic" panose="020B0502020202020204" pitchFamily="34" charset="0"/>
              </a:defRPr>
            </a:lvl1pPr>
            <a:lvl2pPr marL="900000" indent="0">
              <a:lnSpc>
                <a:spcPct val="100000"/>
              </a:lnSpc>
              <a:buNone/>
              <a:defRPr b="1">
                <a:solidFill>
                  <a:schemeClr val="tx2">
                    <a:lumMod val="50000"/>
                  </a:schemeClr>
                </a:solidFill>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noProof="0"/>
              <a:t>Insert large text quotation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pic>
        <p:nvPicPr>
          <p:cNvPr id="8" name="Picture 7">
            <a:extLst>
              <a:ext uri="{FF2B5EF4-FFF2-40B4-BE49-F238E27FC236}">
                <a16:creationId xmlns:a16="http://schemas.microsoft.com/office/drawing/2014/main" id="{64B8AF67-736E-4A0D-BECF-456F52D14052}"/>
              </a:ext>
            </a:extLst>
          </p:cNvPr>
          <p:cNvPicPr/>
          <p:nvPr userDrawn="1"/>
        </p:nvPicPr>
        <p:blipFill>
          <a:blip r:embed="rId3" cstate="print"/>
          <a:stretch>
            <a:fillRect/>
          </a:stretch>
        </p:blipFill>
        <p:spPr>
          <a:xfrm>
            <a:off x="7902194" y="4598533"/>
            <a:ext cx="1190625" cy="1438275"/>
          </a:xfrm>
          <a:prstGeom prst="rect">
            <a:avLst/>
          </a:prstGeom>
        </p:spPr>
      </p:pic>
      <p:pic>
        <p:nvPicPr>
          <p:cNvPr id="10" name="Picture 9">
            <a:extLst>
              <a:ext uri="{FF2B5EF4-FFF2-40B4-BE49-F238E27FC236}">
                <a16:creationId xmlns:a16="http://schemas.microsoft.com/office/drawing/2014/main" id="{EDA39CB0-52AD-47C0-8DC6-895F95CF3B08}"/>
              </a:ext>
            </a:extLst>
          </p:cNvPr>
          <p:cNvPicPr/>
          <p:nvPr userDrawn="1"/>
        </p:nvPicPr>
        <p:blipFill>
          <a:blip r:embed="rId4" cstate="print"/>
          <a:stretch>
            <a:fillRect/>
          </a:stretch>
        </p:blipFill>
        <p:spPr>
          <a:xfrm>
            <a:off x="65061" y="111309"/>
            <a:ext cx="1190625" cy="14382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g Picture Slide 1">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dirty="0"/>
              <a:t>Insert photo, then select</a:t>
            </a:r>
            <a:br>
              <a:rPr lang="en-GB" dirty="0"/>
            </a:br>
            <a:r>
              <a:rPr lang="en-GB" dirty="0"/>
              <a:t>‘Format/Send to back’</a:t>
            </a:r>
          </a:p>
        </p:txBody>
      </p:sp>
      <p:sp>
        <p:nvSpPr>
          <p:cNvPr id="2" name="Title 1"/>
          <p:cNvSpPr>
            <a:spLocks noGrp="1"/>
          </p:cNvSpPr>
          <p:nvPr>
            <p:ph type="ctrTitle" hasCustomPrompt="1"/>
          </p:nvPr>
        </p:nvSpPr>
        <p:spPr>
          <a:xfrm>
            <a:off x="425202" y="4629600"/>
            <a:ext cx="5904000" cy="1728000"/>
          </a:xfrm>
        </p:spPr>
        <p:txBody>
          <a:bodyPr anchor="b" anchorCtr="0"/>
          <a:lstStyle>
            <a:lvl1pPr algn="l">
              <a:defRPr sz="3200">
                <a:solidFill>
                  <a:schemeClr val="bg1"/>
                </a:solidFill>
                <a:latin typeface="Century Gothic" panose="020B0502020202020204" pitchFamily="34" charset="0"/>
              </a:defRPr>
            </a:lvl1pPr>
          </a:lstStyle>
          <a:p>
            <a:r>
              <a:rPr lang="en-GB" noProof="0"/>
              <a:t>Click to enter headline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Picture Slide 2">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dirty="0"/>
              <a:t>Insert photo, then select</a:t>
            </a:r>
            <a:br>
              <a:rPr lang="en-GB" dirty="0"/>
            </a:br>
            <a:r>
              <a:rPr lang="en-GB" dirty="0"/>
              <a:t>‘Format/Send to back’</a:t>
            </a:r>
          </a:p>
        </p:txBody>
      </p:sp>
      <p:sp>
        <p:nvSpPr>
          <p:cNvPr id="2" name="Title 1"/>
          <p:cNvSpPr>
            <a:spLocks noGrp="1"/>
          </p:cNvSpPr>
          <p:nvPr>
            <p:ph type="ctrTitle" hasCustomPrompt="1"/>
          </p:nvPr>
        </p:nvSpPr>
        <p:spPr>
          <a:xfrm>
            <a:off x="425202" y="4626000"/>
            <a:ext cx="5904000" cy="1728000"/>
          </a:xfrm>
        </p:spPr>
        <p:txBody>
          <a:bodyPr anchor="b" anchorCtr="0"/>
          <a:lstStyle>
            <a:lvl1pPr algn="l">
              <a:defRPr sz="3200">
                <a:solidFill>
                  <a:schemeClr val="tx1"/>
                </a:solidFill>
                <a:latin typeface="Century Gothic" panose="020B0502020202020204" pitchFamily="34" charset="0"/>
              </a:defRPr>
            </a:lvl1pPr>
          </a:lstStyle>
          <a:p>
            <a:r>
              <a:rPr lang="en-GB" noProof="0"/>
              <a:t>Click to enter headline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pic>
        <p:nvPicPr>
          <p:cNvPr id="8" name="Picture 7" descr="P1031 HWE Brand project - PPT template - Slide 13.png"/>
          <p:cNvPicPr>
            <a:picLocks noChangeAspect="1"/>
          </p:cNvPicPr>
          <p:nvPr userDrawn="1"/>
        </p:nvPicPr>
        <p:blipFill>
          <a:blip r:embed="rId2" cstate="print"/>
          <a:stretch>
            <a:fillRect/>
          </a:stretch>
        </p:blipFill>
        <p:spPr>
          <a:xfrm>
            <a:off x="-1" y="0"/>
            <a:ext cx="9144000" cy="6858000"/>
          </a:xfrm>
          <a:prstGeom prst="rect">
            <a:avLst/>
          </a:prstGeom>
        </p:spPr>
      </p:pic>
      <p:sp>
        <p:nvSpPr>
          <p:cNvPr id="7" name="Text Placeholder 6"/>
          <p:cNvSpPr>
            <a:spLocks noGrp="1"/>
          </p:cNvSpPr>
          <p:nvPr>
            <p:ph type="body" sz="quarter" idx="10"/>
          </p:nvPr>
        </p:nvSpPr>
        <p:spPr>
          <a:xfrm>
            <a:off x="555630" y="492660"/>
            <a:ext cx="4143375" cy="4357687"/>
          </a:xfrm>
        </p:spPr>
        <p:txBody>
          <a:bodyPr/>
          <a:lstStyle>
            <a:lvl1pPr>
              <a:spcAft>
                <a:spcPts val="600"/>
              </a:spcAft>
              <a:defRPr sz="2800" b="1">
                <a:solidFill>
                  <a:schemeClr val="bg1"/>
                </a:solidFill>
                <a:latin typeface="Century Gothic" panose="020B0502020202020204" pitchFamily="34" charset="0"/>
              </a:defRPr>
            </a:lvl1pPr>
            <a:lvl2pPr marL="0" indent="0">
              <a:lnSpc>
                <a:spcPts val="1700"/>
              </a:lnSpc>
              <a:spcAft>
                <a:spcPts val="1000"/>
              </a:spcAft>
              <a:buNone/>
              <a:defRPr sz="1400">
                <a:solidFill>
                  <a:schemeClr val="bg1"/>
                </a:solidFill>
                <a:latin typeface="Century Gothic" panose="020B0502020202020204" pitchFamily="34" charset="0"/>
              </a:defRPr>
            </a:lvl2pPr>
            <a:lvl3pPr marL="0" indent="0" defTabSz="900000">
              <a:lnSpc>
                <a:spcPts val="1800"/>
              </a:lnSpc>
              <a:spcAft>
                <a:spcPts val="600"/>
              </a:spcAft>
              <a:buNone/>
              <a:tabLst>
                <a:tab pos="216000" algn="l"/>
              </a:tabLst>
              <a:defRPr sz="1400">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11" name="Picture 10" descr="P1038 HWE Local Healthwatch AR templates_v7 For Peter_1.jpg"/>
          <p:cNvPicPr>
            <a:picLocks noChangeAspect="1"/>
          </p:cNvPicPr>
          <p:nvPr userDrawn="1"/>
        </p:nvPicPr>
        <p:blipFill>
          <a:blip r:embed="rId3" cstate="print"/>
          <a:srcRect l="5208" t="27907" r="91667" b="68018"/>
          <a:stretch>
            <a:fillRect/>
          </a:stretch>
        </p:blipFill>
        <p:spPr>
          <a:xfrm>
            <a:off x="493033" y="3357022"/>
            <a:ext cx="292753" cy="540000"/>
          </a:xfrm>
          <a:prstGeom prst="rect">
            <a:avLst/>
          </a:prstGeom>
        </p:spPr>
      </p:pic>
      <p:pic>
        <p:nvPicPr>
          <p:cNvPr id="12" name="Picture 11" descr="Healthwatch-logo_RGB.png"/>
          <p:cNvPicPr>
            <a:picLocks noChangeAspect="1"/>
          </p:cNvPicPr>
          <p:nvPr userDrawn="1"/>
        </p:nvPicPr>
        <p:blipFill>
          <a:blip r:embed="rId4" cstate="print"/>
          <a:stretch>
            <a:fillRect/>
          </a:stretch>
        </p:blipFill>
        <p:spPr>
          <a:xfrm>
            <a:off x="5880317" y="5920472"/>
            <a:ext cx="3024000" cy="828283"/>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8" name="Picture 7" descr="P1031 HWE Brand project - PPT template - Slide 13.png"/>
          <p:cNvPicPr>
            <a:picLocks noChangeAspect="1"/>
          </p:cNvPicPr>
          <p:nvPr userDrawn="1"/>
        </p:nvPicPr>
        <p:blipFill>
          <a:blip r:embed="rId2" cstate="print"/>
          <a:stretch>
            <a:fillRect/>
          </a:stretch>
        </p:blipFill>
        <p:spPr>
          <a:xfrm>
            <a:off x="-1" y="0"/>
            <a:ext cx="9144000" cy="6858000"/>
          </a:xfrm>
          <a:prstGeom prst="rect">
            <a:avLst/>
          </a:prstGeom>
        </p:spPr>
      </p:pic>
      <p:sp>
        <p:nvSpPr>
          <p:cNvPr id="7" name="Text Placeholder 6"/>
          <p:cNvSpPr>
            <a:spLocks noGrp="1"/>
          </p:cNvSpPr>
          <p:nvPr>
            <p:ph type="body" sz="quarter" idx="10"/>
          </p:nvPr>
        </p:nvSpPr>
        <p:spPr>
          <a:xfrm>
            <a:off x="555630" y="492660"/>
            <a:ext cx="4143375" cy="4357687"/>
          </a:xfrm>
        </p:spPr>
        <p:txBody>
          <a:bodyPr/>
          <a:lstStyle>
            <a:lvl1pPr>
              <a:spcAft>
                <a:spcPts val="600"/>
              </a:spcAft>
              <a:defRPr sz="2800" b="1">
                <a:solidFill>
                  <a:schemeClr val="tx1"/>
                </a:solidFill>
                <a:latin typeface="Century Gothic" panose="020B0502020202020204" pitchFamily="34" charset="0"/>
              </a:defRPr>
            </a:lvl1pPr>
            <a:lvl2pPr marL="0" indent="0">
              <a:lnSpc>
                <a:spcPts val="1700"/>
              </a:lnSpc>
              <a:spcAft>
                <a:spcPts val="1000"/>
              </a:spcAft>
              <a:buNone/>
              <a:defRPr sz="1400">
                <a:solidFill>
                  <a:srgbClr val="000000"/>
                </a:solidFill>
                <a:latin typeface="Century Gothic" panose="020B0502020202020204" pitchFamily="34" charset="0"/>
              </a:defRPr>
            </a:lvl2pPr>
            <a:lvl3pPr marL="0" indent="0" defTabSz="900000">
              <a:lnSpc>
                <a:spcPts val="1800"/>
              </a:lnSpc>
              <a:spcAft>
                <a:spcPts val="600"/>
              </a:spcAft>
              <a:buNone/>
              <a:tabLst>
                <a:tab pos="216000" algn="l"/>
              </a:tabLst>
              <a:defRPr sz="1400">
                <a:solidFill>
                  <a:srgbClr val="000000"/>
                </a:solidFill>
                <a:latin typeface="Century Gothic" panose="020B0502020202020204" pitchFamily="34" charset="0"/>
              </a:defRPr>
            </a:lvl3pPr>
            <a:lvl4pPr>
              <a:defRPr>
                <a:solidFill>
                  <a:srgbClr val="000000"/>
                </a:solidFill>
                <a:latin typeface="Century Gothic" panose="020B0502020202020204" pitchFamily="34" charset="0"/>
              </a:defRPr>
            </a:lvl4pPr>
            <a:lvl5pPr>
              <a:defRPr>
                <a:solidFill>
                  <a:srgbClr val="000000"/>
                </a:solidFill>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5" name="Picture 4" descr="Healthwatch-logo_RGB.png"/>
          <p:cNvPicPr>
            <a:picLocks noChangeAspect="1"/>
          </p:cNvPicPr>
          <p:nvPr userDrawn="1"/>
        </p:nvPicPr>
        <p:blipFill>
          <a:blip r:embed="rId3" cstate="print"/>
          <a:stretch>
            <a:fillRect/>
          </a:stretch>
        </p:blipFill>
        <p:spPr>
          <a:xfrm>
            <a:off x="5880317" y="5920472"/>
            <a:ext cx="3024000" cy="828283"/>
          </a:xfrm>
          <a:prstGeom prst="rect">
            <a:avLst/>
          </a:prstGeom>
        </p:spPr>
      </p:pic>
      <p:pic>
        <p:nvPicPr>
          <p:cNvPr id="9" name="Picture 8" descr="P1031 HWE Brand projecy - PPT template_AW_14.jpg"/>
          <p:cNvPicPr>
            <a:picLocks noChangeAspect="1"/>
          </p:cNvPicPr>
          <p:nvPr userDrawn="1"/>
        </p:nvPicPr>
        <p:blipFill>
          <a:blip r:embed="rId4" cstate="print"/>
          <a:stretch>
            <a:fillRect/>
          </a:stretch>
        </p:blipFill>
        <p:spPr>
          <a:xfrm>
            <a:off x="560332" y="3349096"/>
            <a:ext cx="172253" cy="504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dirty="0"/>
              <a:t>Insert photo, then select</a:t>
            </a:r>
            <a:br>
              <a:rPr lang="en-GB" dirty="0"/>
            </a:br>
            <a:r>
              <a:rPr lang="en-GB" dirty="0"/>
              <a:t>‘Format/Send to back’</a:t>
            </a:r>
          </a:p>
        </p:txBody>
      </p:sp>
      <p:sp>
        <p:nvSpPr>
          <p:cNvPr id="2" name="Title 1"/>
          <p:cNvSpPr>
            <a:spLocks noGrp="1"/>
          </p:cNvSpPr>
          <p:nvPr>
            <p:ph type="ctrTitle"/>
          </p:nvPr>
        </p:nvSpPr>
        <p:spPr>
          <a:xfrm>
            <a:off x="374400" y="4794789"/>
            <a:ext cx="7740000" cy="612000"/>
          </a:xfrm>
        </p:spPr>
        <p:txBody>
          <a:bodyPr/>
          <a:lstStyle>
            <a:lvl1pPr algn="l">
              <a:defRPr sz="3800">
                <a:solidFill>
                  <a:schemeClr val="bg1"/>
                </a:solidFill>
                <a:latin typeface="Century Gothic" panose="020B0502020202020204" pitchFamily="34" charset="0"/>
              </a:defRPr>
            </a:lvl1pPr>
          </a:lstStyle>
          <a:p>
            <a:r>
              <a:rPr lang="en-US" noProof="0"/>
              <a:t>Click to edit Master title style</a:t>
            </a:r>
            <a:endParaRPr lang="en-GB" noProof="0"/>
          </a:p>
        </p:txBody>
      </p:sp>
      <p:sp>
        <p:nvSpPr>
          <p:cNvPr id="3" name="Subtitle 2"/>
          <p:cNvSpPr>
            <a:spLocks noGrp="1"/>
          </p:cNvSpPr>
          <p:nvPr>
            <p:ph type="subTitle" idx="1"/>
          </p:nvPr>
        </p:nvSpPr>
        <p:spPr>
          <a:xfrm>
            <a:off x="382559" y="5369995"/>
            <a:ext cx="7740000" cy="612000"/>
          </a:xfrm>
        </p:spPr>
        <p:txBody>
          <a:bodyPr/>
          <a:lstStyle>
            <a:lvl1pPr marL="0" indent="0" algn="l">
              <a:spcAft>
                <a:spcPts val="0"/>
              </a:spcAft>
              <a:buNone/>
              <a:defRPr sz="2000" b="1">
                <a:solidFill>
                  <a:schemeClr val="bg1"/>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dirty="0"/>
              <a:t>Insert photo, then select</a:t>
            </a:r>
            <a:br>
              <a:rPr lang="en-GB" dirty="0"/>
            </a:br>
            <a:r>
              <a:rPr lang="en-GB" dirty="0"/>
              <a:t>‘Format/Send to back’</a:t>
            </a:r>
          </a:p>
        </p:txBody>
      </p:sp>
      <p:sp>
        <p:nvSpPr>
          <p:cNvPr id="2" name="Title 1"/>
          <p:cNvSpPr>
            <a:spLocks noGrp="1"/>
          </p:cNvSpPr>
          <p:nvPr>
            <p:ph type="ctrTitle"/>
          </p:nvPr>
        </p:nvSpPr>
        <p:spPr>
          <a:xfrm>
            <a:off x="374400" y="4794789"/>
            <a:ext cx="7740000" cy="612000"/>
          </a:xfrm>
        </p:spPr>
        <p:txBody>
          <a:bodyPr/>
          <a:lstStyle>
            <a:lvl1pPr algn="l">
              <a:defRPr sz="3800">
                <a:solidFill>
                  <a:schemeClr val="tx1"/>
                </a:solidFill>
                <a:latin typeface="Century Gothic" panose="020B0502020202020204" pitchFamily="34" charset="0"/>
              </a:defRPr>
            </a:lvl1pPr>
          </a:lstStyle>
          <a:p>
            <a:r>
              <a:rPr lang="en-US" noProof="0"/>
              <a:t>Click to edit Master title style</a:t>
            </a:r>
            <a:endParaRPr lang="en-GB" noProof="0"/>
          </a:p>
        </p:txBody>
      </p:sp>
      <p:sp>
        <p:nvSpPr>
          <p:cNvPr id="3" name="Subtitle 2"/>
          <p:cNvSpPr>
            <a:spLocks noGrp="1"/>
          </p:cNvSpPr>
          <p:nvPr>
            <p:ph type="subTitle" idx="1"/>
          </p:nvPr>
        </p:nvSpPr>
        <p:spPr>
          <a:xfrm>
            <a:off x="382559" y="5369995"/>
            <a:ext cx="7740000" cy="612000"/>
          </a:xfrm>
        </p:spPr>
        <p:txBody>
          <a:bodyPr/>
          <a:lstStyle>
            <a:lvl1pPr marL="0" indent="0" algn="l">
              <a:spcAft>
                <a:spcPts val="0"/>
              </a:spcAft>
              <a:buNone/>
              <a:defRPr sz="2000" b="1">
                <a:solidFill>
                  <a:srgbClr val="000000"/>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457200" y="1075264"/>
            <a:ext cx="8143875"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mall Photo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3929058" y="617525"/>
            <a:ext cx="4736142" cy="468000"/>
          </a:xfrm>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a:xfrm>
            <a:off x="3929058" y="1642535"/>
            <a:ext cx="4736142"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3929058" y="1075264"/>
            <a:ext cx="4672017"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12" name="Picture Placeholder 11"/>
          <p:cNvSpPr>
            <a:spLocks noGrp="1"/>
          </p:cNvSpPr>
          <p:nvPr>
            <p:ph type="pic" sz="quarter" idx="14" hasCustomPrompt="1"/>
          </p:nvPr>
        </p:nvSpPr>
        <p:spPr>
          <a:xfrm>
            <a:off x="449261" y="705907"/>
            <a:ext cx="3096000" cy="3636000"/>
          </a:xfrm>
        </p:spPr>
        <p:txBody>
          <a:bodyPr anchor="ctr" anchorCtr="0"/>
          <a:lstStyle>
            <a:lvl1pPr algn="ctr">
              <a:defRPr>
                <a:latin typeface="Century Gothic" panose="020B0502020202020204" pitchFamily="34" charset="0"/>
              </a:defRPr>
            </a:lvl1pPr>
          </a:lstStyle>
          <a:p>
            <a:r>
              <a:rPr lang="en-GB" dirty="0"/>
              <a:t>Insert photo</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able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a:xfrm>
            <a:off x="4786314" y="1642535"/>
            <a:ext cx="3878886"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457199" y="1075264"/>
            <a:ext cx="8208000"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13" name="Table Placeholder 12"/>
          <p:cNvSpPr>
            <a:spLocks noGrp="1"/>
          </p:cNvSpPr>
          <p:nvPr>
            <p:ph type="tbl" sz="quarter" idx="14"/>
          </p:nvPr>
        </p:nvSpPr>
        <p:spPr>
          <a:xfrm>
            <a:off x="428625" y="1714500"/>
            <a:ext cx="3996000" cy="4212000"/>
          </a:xfrm>
        </p:spPr>
        <p:txBody>
          <a:bodyPr/>
          <a:lstStyle>
            <a:lvl1pPr>
              <a:defRPr>
                <a:latin typeface="Century Gothic" panose="020B0502020202020204" pitchFamily="34" charset="0"/>
              </a:defRPr>
            </a:lvl1pPr>
          </a:lstStyle>
          <a:p>
            <a:r>
              <a:rPr lang="en-US" dirty="0"/>
              <a:t>Click icon to add table</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hart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a:xfrm>
            <a:off x="4786314" y="1642535"/>
            <a:ext cx="3878886"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457199" y="1075264"/>
            <a:ext cx="8208000"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11" name="Chart Placeholder 10"/>
          <p:cNvSpPr>
            <a:spLocks noGrp="1"/>
          </p:cNvSpPr>
          <p:nvPr>
            <p:ph type="chart" sz="quarter" idx="14"/>
          </p:nvPr>
        </p:nvSpPr>
        <p:spPr>
          <a:xfrm>
            <a:off x="428625" y="1714500"/>
            <a:ext cx="3996000" cy="4212000"/>
          </a:xfrm>
        </p:spPr>
        <p:txBody>
          <a:bodyPr/>
          <a:lstStyle>
            <a:lvl1pPr>
              <a:defRPr>
                <a:latin typeface="Century Gothic" panose="020B0502020202020204" pitchFamily="34" charset="0"/>
              </a:defRPr>
            </a:lvl1pPr>
          </a:lstStyle>
          <a:p>
            <a:r>
              <a:rPr lang="en-US" dirty="0"/>
              <a:t>Click icon to add chart</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Large Photo">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457200" y="1219203"/>
            <a:ext cx="8208000" cy="32400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12" name="Picture Placeholder 11"/>
          <p:cNvSpPr>
            <a:spLocks noGrp="1"/>
          </p:cNvSpPr>
          <p:nvPr>
            <p:ph type="pic" sz="quarter" idx="14" hasCustomPrompt="1"/>
          </p:nvPr>
        </p:nvSpPr>
        <p:spPr>
          <a:xfrm>
            <a:off x="449259" y="1650388"/>
            <a:ext cx="8316000" cy="4320000"/>
          </a:xfrm>
        </p:spPr>
        <p:txBody>
          <a:bodyPr anchor="ctr" anchorCtr="0"/>
          <a:lstStyle>
            <a:lvl1pPr algn="ctr">
              <a:defRPr>
                <a:latin typeface="Century Gothic" panose="020B0502020202020204" pitchFamily="34" charset="0"/>
              </a:defRPr>
            </a:lvl1pPr>
          </a:lstStyle>
          <a:p>
            <a:r>
              <a:rPr lang="en-GB" dirty="0"/>
              <a:t>Insert photo</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ig Content (Blue)">
    <p:bg>
      <p:bgPr>
        <a:solidFill>
          <a:schemeClr val="accent5"/>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3" name="Content Placeholder 2"/>
          <p:cNvSpPr>
            <a:spLocks noGrp="1"/>
          </p:cNvSpPr>
          <p:nvPr>
            <p:ph idx="1" hasCustomPrompt="1"/>
          </p:nvPr>
        </p:nvSpPr>
        <p:spPr>
          <a:xfrm>
            <a:off x="457200" y="663553"/>
            <a:ext cx="8208000" cy="5364000"/>
          </a:xfrm>
        </p:spPr>
        <p:txBody>
          <a:bodyPr/>
          <a:lstStyle>
            <a:lvl1pPr marL="898525" indent="-1588">
              <a:lnSpc>
                <a:spcPts val="3800"/>
              </a:lnSpc>
              <a:spcAft>
                <a:spcPts val="600"/>
              </a:spcAft>
              <a:defRPr sz="3200" b="1">
                <a:latin typeface="Century Gothic" panose="020B0502020202020204" pitchFamily="34" charset="0"/>
              </a:defRPr>
            </a:lvl1pPr>
            <a:lvl2pPr marL="900000" indent="0">
              <a:lnSpc>
                <a:spcPct val="100000"/>
              </a:lnSpc>
              <a:buNone/>
              <a:defRPr b="1">
                <a:solidFill>
                  <a:schemeClr val="tx2">
                    <a:lumMod val="50000"/>
                  </a:schemeClr>
                </a:solidFill>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noProof="0"/>
              <a:t>Insert large text quotation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pic>
        <p:nvPicPr>
          <p:cNvPr id="8" name="Picture 7">
            <a:extLst>
              <a:ext uri="{FF2B5EF4-FFF2-40B4-BE49-F238E27FC236}">
                <a16:creationId xmlns:a16="http://schemas.microsoft.com/office/drawing/2014/main" id="{41837F6F-9517-4DF4-AD6D-8921C4078EFE}"/>
              </a:ext>
            </a:extLst>
          </p:cNvPr>
          <p:cNvPicPr/>
          <p:nvPr userDrawn="1"/>
        </p:nvPicPr>
        <p:blipFill>
          <a:blip r:embed="rId3" cstate="print"/>
          <a:stretch>
            <a:fillRect/>
          </a:stretch>
        </p:blipFill>
        <p:spPr>
          <a:xfrm>
            <a:off x="65061" y="111309"/>
            <a:ext cx="1190625" cy="1438275"/>
          </a:xfrm>
          <a:prstGeom prst="rect">
            <a:avLst/>
          </a:prstGeom>
        </p:spPr>
      </p:pic>
      <p:pic>
        <p:nvPicPr>
          <p:cNvPr id="10" name="Picture 9">
            <a:extLst>
              <a:ext uri="{FF2B5EF4-FFF2-40B4-BE49-F238E27FC236}">
                <a16:creationId xmlns:a16="http://schemas.microsoft.com/office/drawing/2014/main" id="{D33FE119-15B9-4571-8DDF-86D7CA61B532}"/>
              </a:ext>
            </a:extLst>
          </p:cNvPr>
          <p:cNvPicPr/>
          <p:nvPr userDrawn="1"/>
        </p:nvPicPr>
        <p:blipFill>
          <a:blip r:embed="rId4" cstate="print"/>
          <a:stretch>
            <a:fillRect/>
          </a:stretch>
        </p:blipFill>
        <p:spPr>
          <a:xfrm>
            <a:off x="7902194" y="4581265"/>
            <a:ext cx="1190625" cy="14382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17525"/>
            <a:ext cx="8208000" cy="468000"/>
          </a:xfrm>
          <a:prstGeom prst="rect">
            <a:avLst/>
          </a:prstGeom>
        </p:spPr>
        <p:txBody>
          <a:bodyPr vert="horz" lIns="0" tIns="0" rIns="0" bIns="0" rtlCol="0" anchor="t" anchorCtr="0">
            <a:noAutofit/>
          </a:bodyPr>
          <a:lstStyle/>
          <a:p>
            <a:r>
              <a:rPr lang="en-GB" noProof="0"/>
              <a:t>Click to add heading</a:t>
            </a:r>
          </a:p>
        </p:txBody>
      </p:sp>
      <p:sp>
        <p:nvSpPr>
          <p:cNvPr id="3" name="Text Placeholder 2"/>
          <p:cNvSpPr>
            <a:spLocks noGrp="1"/>
          </p:cNvSpPr>
          <p:nvPr>
            <p:ph type="body" idx="1"/>
          </p:nvPr>
        </p:nvSpPr>
        <p:spPr>
          <a:xfrm>
            <a:off x="457200" y="1642535"/>
            <a:ext cx="8208000" cy="4392000"/>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3"/>
          </p:nvPr>
        </p:nvSpPr>
        <p:spPr>
          <a:xfrm>
            <a:off x="368264" y="6328855"/>
            <a:ext cx="1774844" cy="360000"/>
          </a:xfrm>
          <a:prstGeom prst="rect">
            <a:avLst/>
          </a:prstGeom>
        </p:spPr>
        <p:txBody>
          <a:bodyPr vert="horz" lIns="0" tIns="0" rIns="0" bIns="0" rtlCol="0" anchor="t" anchorCtr="0">
            <a:noAutofit/>
          </a:bodyPr>
          <a:lstStyle>
            <a:lvl1pPr algn="l">
              <a:lnSpc>
                <a:spcPts val="1300"/>
              </a:lnSpc>
              <a:defRPr sz="1000" b="1">
                <a:solidFill>
                  <a:schemeClr val="bg1"/>
                </a:solidFill>
                <a:latin typeface="Century Gothic" panose="020B0502020202020204" pitchFamily="34" charset="0"/>
              </a:defRPr>
            </a:lvl1pPr>
          </a:lstStyle>
          <a:p>
            <a:r>
              <a:rPr lang="en-GB" dirty="0"/>
              <a:t>Presentation Title Name      XX-XX Month Year Location</a:t>
            </a:r>
          </a:p>
        </p:txBody>
      </p:sp>
      <p:sp>
        <p:nvSpPr>
          <p:cNvPr id="6" name="Slide Number Placeholder 5"/>
          <p:cNvSpPr>
            <a:spLocks noGrp="1"/>
          </p:cNvSpPr>
          <p:nvPr>
            <p:ph type="sldNum" sz="quarter" idx="4"/>
          </p:nvPr>
        </p:nvSpPr>
        <p:spPr>
          <a:xfrm>
            <a:off x="8227507" y="6339416"/>
            <a:ext cx="540000" cy="216000"/>
          </a:xfrm>
          <a:prstGeom prst="rect">
            <a:avLst/>
          </a:prstGeom>
        </p:spPr>
        <p:txBody>
          <a:bodyPr vert="horz" lIns="0" tIns="0" rIns="0" bIns="0" rtlCol="0" anchor="t" anchorCtr="0">
            <a:noAutofit/>
          </a:bodyPr>
          <a:lstStyle>
            <a:lvl1pPr algn="r">
              <a:defRPr sz="1000" b="1">
                <a:solidFill>
                  <a:schemeClr val="bg1"/>
                </a:solidFill>
              </a:defRPr>
            </a:lvl1pPr>
          </a:lstStyle>
          <a:p>
            <a:fld id="{9295DF58-4118-4551-8C61-1A7ED177FA2D}"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52" r:id="rId1"/>
    <p:sldLayoutId id="2147483654" r:id="rId2"/>
    <p:sldLayoutId id="2147483655" r:id="rId3"/>
    <p:sldLayoutId id="2147483653" r:id="rId4"/>
    <p:sldLayoutId id="2147483660" r:id="rId5"/>
    <p:sldLayoutId id="2147483661" r:id="rId6"/>
    <p:sldLayoutId id="2147483662" r:id="rId7"/>
    <p:sldLayoutId id="2147483663" r:id="rId8"/>
    <p:sldLayoutId id="2147483664" r:id="rId9"/>
    <p:sldLayoutId id="2147483665" r:id="rId10"/>
    <p:sldLayoutId id="2147483656" r:id="rId11"/>
    <p:sldLayoutId id="2147483657" r:id="rId12"/>
    <p:sldLayoutId id="2147483658" r:id="rId13"/>
    <p:sldLayoutId id="2147483659" r:id="rId14"/>
  </p:sldLayoutIdLst>
  <p:hf hdr="0" dt="0"/>
  <p:txStyles>
    <p:titleStyle>
      <a:lvl1pPr algn="l" defTabSz="914400" rtl="0" eaLnBrk="1" latinLnBrk="0" hangingPunct="1">
        <a:spcBef>
          <a:spcPct val="0"/>
        </a:spcBef>
        <a:buNone/>
        <a:defRPr sz="3200" b="1" kern="1200">
          <a:solidFill>
            <a:schemeClr val="accent1"/>
          </a:solidFill>
          <a:latin typeface="+mj-lt"/>
          <a:ea typeface="+mj-ea"/>
          <a:cs typeface="+mj-cs"/>
        </a:defRPr>
      </a:lvl1pPr>
    </p:titleStyle>
    <p:body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mn-lt"/>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jp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app.powerbi.com/groups/me/reports/04f99574-a3f8-4d38-8fb9-718c567a5b1b/?pbi_source=PowerPoint"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hyperlink" Target="https://www.healthwatchwestsussex.co.uk/news/2022-02-21/yourcareyourway"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2.jp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www.longtermplan.nhs.uk/"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1.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t="7787"/>
          <a:stretch/>
        </p:blipFill>
        <p:spPr>
          <a:xfrm>
            <a:off x="-32" y="1"/>
            <a:ext cx="9144000" cy="5960574"/>
          </a:xfrm>
        </p:spPr>
      </p:pic>
      <p:pic>
        <p:nvPicPr>
          <p:cNvPr id="6" name="Picture 5" descr="P1031 HWE Brand project - PPT template - Slide 1.png"/>
          <p:cNvPicPr>
            <a:picLocks noChangeAspect="1"/>
          </p:cNvPicPr>
          <p:nvPr/>
        </p:nvPicPr>
        <p:blipFill>
          <a:blip r:embed="rId3" cstate="print"/>
          <a:stretch>
            <a:fillRect/>
          </a:stretch>
        </p:blipFill>
        <p:spPr>
          <a:xfrm>
            <a:off x="-11314" y="0"/>
            <a:ext cx="9155314" cy="6866486"/>
          </a:xfrm>
          <a:prstGeom prst="rect">
            <a:avLst/>
          </a:prstGeom>
        </p:spPr>
      </p:pic>
      <p:sp>
        <p:nvSpPr>
          <p:cNvPr id="14" name="Title 13"/>
          <p:cNvSpPr>
            <a:spLocks noGrp="1"/>
          </p:cNvSpPr>
          <p:nvPr>
            <p:ph type="ctrTitle"/>
          </p:nvPr>
        </p:nvSpPr>
        <p:spPr>
          <a:xfrm>
            <a:off x="374367" y="5374192"/>
            <a:ext cx="5333706" cy="769612"/>
          </a:xfrm>
        </p:spPr>
        <p:txBody>
          <a:bodyPr/>
          <a:lstStyle/>
          <a:p>
            <a:r>
              <a:rPr lang="en-GB" sz="2400" dirty="0">
                <a:latin typeface="Century Gothic" panose="020B0502020202020204" pitchFamily="34" charset="0"/>
              </a:rPr>
              <a:t>Staff and Sussex Patients Views on Access to GP-led Services</a:t>
            </a:r>
          </a:p>
        </p:txBody>
      </p:sp>
      <p:sp>
        <p:nvSpPr>
          <p:cNvPr id="3" name="Subtitle 2"/>
          <p:cNvSpPr>
            <a:spLocks noGrp="1"/>
          </p:cNvSpPr>
          <p:nvPr>
            <p:ph type="subTitle" idx="1"/>
          </p:nvPr>
        </p:nvSpPr>
        <p:spPr>
          <a:xfrm>
            <a:off x="374367" y="6004651"/>
            <a:ext cx="7740000" cy="612000"/>
          </a:xfrm>
        </p:spPr>
        <p:txBody>
          <a:bodyPr/>
          <a:lstStyle/>
          <a:p>
            <a:endParaRPr lang="en-GB" dirty="0">
              <a:latin typeface="Century Gothic" panose="020B0502020202020204" pitchFamily="34" charset="0"/>
            </a:endParaRPr>
          </a:p>
          <a:p>
            <a:r>
              <a:rPr lang="en-GB" sz="1800" b="0" dirty="0">
                <a:latin typeface="Century Gothic" panose="020B0502020202020204" pitchFamily="34" charset="0"/>
              </a:rPr>
              <a:t>Published August 2022</a:t>
            </a:r>
          </a:p>
        </p:txBody>
      </p:sp>
      <p:pic>
        <p:nvPicPr>
          <p:cNvPr id="5" name="Picture 4" descr="A picture containing text, clipart&#10;&#10;Description automatically generated">
            <a:extLst>
              <a:ext uri="{FF2B5EF4-FFF2-40B4-BE49-F238E27FC236}">
                <a16:creationId xmlns:a16="http://schemas.microsoft.com/office/drawing/2014/main" id="{0CCF1836-773E-4E13-9F4B-B628D3C36A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0691" y="5233248"/>
            <a:ext cx="1487053" cy="596845"/>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83297096-9BC4-4CF0-ACB5-32D8026FA7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9672" y="5980980"/>
            <a:ext cx="3168071" cy="7445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entury Gothic"/>
              </a:rPr>
              <a:t>Timeline of changes </a:t>
            </a:r>
          </a:p>
        </p:txBody>
      </p:sp>
      <p:sp>
        <p:nvSpPr>
          <p:cNvPr id="5" name="Slide Number Placeholder 4"/>
          <p:cNvSpPr>
            <a:spLocks noGrp="1"/>
          </p:cNvSpPr>
          <p:nvPr>
            <p:ph type="sldNum" sz="quarter" idx="12"/>
          </p:nvPr>
        </p:nvSpPr>
        <p:spPr/>
        <p:txBody>
          <a:bodyPr/>
          <a:lstStyle/>
          <a:p>
            <a:fld id="{9295DF58-4118-4551-8C61-1A7ED177FA2D}" type="slidenum">
              <a:rPr lang="en-GB" noProof="0" smtClean="0"/>
              <a:pPr/>
              <a:t>10</a:t>
            </a:fld>
            <a:endParaRPr lang="en-GB" noProof="0" dirty="0"/>
          </a:p>
        </p:txBody>
      </p:sp>
      <p:sp>
        <p:nvSpPr>
          <p:cNvPr id="6" name="Text Placeholder 5"/>
          <p:cNvSpPr>
            <a:spLocks noGrp="1"/>
          </p:cNvSpPr>
          <p:nvPr>
            <p:ph type="body" sz="quarter" idx="13"/>
          </p:nvPr>
        </p:nvSpPr>
        <p:spPr>
          <a:xfrm>
            <a:off x="457199" y="1112208"/>
            <a:ext cx="8208000" cy="285750"/>
          </a:xfrm>
        </p:spPr>
        <p:txBody>
          <a:bodyPr/>
          <a:lstStyle/>
          <a:p>
            <a:r>
              <a:rPr lang="en-GB" b="1" dirty="0">
                <a:latin typeface="Century Gothic"/>
              </a:rPr>
              <a:t>How GP-led services </a:t>
            </a:r>
            <a:r>
              <a:rPr lang="en-GB" dirty="0">
                <a:latin typeface="Century Gothic"/>
              </a:rPr>
              <a:t>were</a:t>
            </a:r>
            <a:r>
              <a:rPr lang="en-GB" b="1" dirty="0">
                <a:latin typeface="Century Gothic"/>
              </a:rPr>
              <a:t> asked to operate at </a:t>
            </a:r>
            <a:r>
              <a:rPr lang="en-GB" dirty="0">
                <a:latin typeface="Century Gothic"/>
              </a:rPr>
              <a:t>different stages of </a:t>
            </a:r>
            <a:r>
              <a:rPr lang="en-GB" b="1" dirty="0">
                <a:latin typeface="Century Gothic"/>
              </a:rPr>
              <a:t>the pandemic</a:t>
            </a:r>
            <a:endParaRPr lang="en-GB" dirty="0">
              <a:latin typeface="Century Gothic"/>
            </a:endParaRPr>
          </a:p>
        </p:txBody>
      </p:sp>
      <p:graphicFrame>
        <p:nvGraphicFramePr>
          <p:cNvPr id="12" name="Table Placeholder 7">
            <a:extLst>
              <a:ext uri="{FF2B5EF4-FFF2-40B4-BE49-F238E27FC236}">
                <a16:creationId xmlns:a16="http://schemas.microsoft.com/office/drawing/2014/main" id="{19802435-C037-45C8-9D89-D8D2D6343056}"/>
              </a:ext>
            </a:extLst>
          </p:cNvPr>
          <p:cNvGraphicFramePr>
            <a:graphicFrameLocks noGrp="1"/>
          </p:cNvGraphicFramePr>
          <p:nvPr>
            <p:ph type="tbl" sz="quarter" idx="14"/>
            <p:extLst>
              <p:ext uri="{D42A27DB-BD31-4B8C-83A1-F6EECF244321}">
                <p14:modId xmlns:p14="http://schemas.microsoft.com/office/powerpoint/2010/main" val="1182758757"/>
              </p:ext>
            </p:extLst>
          </p:nvPr>
        </p:nvGraphicFramePr>
        <p:xfrm>
          <a:off x="428625" y="1714500"/>
          <a:ext cx="7983856" cy="3935672"/>
        </p:xfrm>
        <a:graphic>
          <a:graphicData uri="http://schemas.openxmlformats.org/drawingml/2006/table">
            <a:tbl>
              <a:tblPr firstRow="1" bandRow="1">
                <a:tableStyleId>{5C22544A-7EE6-4342-B048-85BDC9FD1C3A}</a:tableStyleId>
              </a:tblPr>
              <a:tblGrid>
                <a:gridCol w="1934748">
                  <a:extLst>
                    <a:ext uri="{9D8B030D-6E8A-4147-A177-3AD203B41FA5}">
                      <a16:colId xmlns:a16="http://schemas.microsoft.com/office/drawing/2014/main" val="20000"/>
                    </a:ext>
                  </a:extLst>
                </a:gridCol>
                <a:gridCol w="6049108">
                  <a:extLst>
                    <a:ext uri="{9D8B030D-6E8A-4147-A177-3AD203B41FA5}">
                      <a16:colId xmlns:a16="http://schemas.microsoft.com/office/drawing/2014/main" val="20001"/>
                    </a:ext>
                  </a:extLst>
                </a:gridCol>
              </a:tblGrid>
              <a:tr h="375272">
                <a:tc gridSpan="2">
                  <a:txBody>
                    <a:bodyPr/>
                    <a:lstStyle/>
                    <a:p>
                      <a:r>
                        <a:rPr lang="en-GB" sz="1600" b="1" dirty="0">
                          <a:solidFill>
                            <a:srgbClr val="000000"/>
                          </a:solidFill>
                          <a:latin typeface="Century Gothic" panose="020B0502020202020204" pitchFamily="34" charset="0"/>
                        </a:rPr>
                        <a:t>A GP Timeline of the COVID-19 Pandemic</a:t>
                      </a:r>
                    </a:p>
                  </a:txBody>
                  <a:tcPr marL="36000" marR="36000" marT="36000" marB="36000" anchor="ctr">
                    <a:solidFill>
                      <a:schemeClr val="accent1">
                        <a:lumMod val="40000"/>
                        <a:lumOff val="60000"/>
                      </a:schemeClr>
                    </a:solidFill>
                  </a:tcPr>
                </a:tc>
                <a:tc hMerge="1">
                  <a:txBody>
                    <a:bodyPr/>
                    <a:lstStyle/>
                    <a:p>
                      <a:endParaRPr lang="en-GB" sz="1600" b="1" dirty="0">
                        <a:solidFill>
                          <a:srgbClr val="000000"/>
                        </a:solidFill>
                        <a:latin typeface="Century Gothic" panose="020B0502020202020204" pitchFamily="34" charset="0"/>
                      </a:endParaRPr>
                    </a:p>
                  </a:txBody>
                  <a:tcPr marL="36000" marR="36000" marT="36000" marB="36000" anchor="ctr">
                    <a:solidFill>
                      <a:schemeClr val="accent1">
                        <a:lumMod val="40000"/>
                        <a:lumOff val="60000"/>
                      </a:schemeClr>
                    </a:solidFill>
                  </a:tcPr>
                </a:tc>
                <a:extLst>
                  <a:ext uri="{0D108BD9-81ED-4DB2-BD59-A6C34878D82A}">
                    <a16:rowId xmlns:a16="http://schemas.microsoft.com/office/drawing/2014/main" val="10000"/>
                  </a:ext>
                </a:extLst>
              </a:tr>
              <a:tr h="932528">
                <a:tc>
                  <a:txBody>
                    <a:bodyPr/>
                    <a:lstStyle/>
                    <a:p>
                      <a:r>
                        <a:rPr lang="en-GB" sz="1400" dirty="0">
                          <a:solidFill>
                            <a:srgbClr val="000000"/>
                          </a:solidFill>
                          <a:latin typeface="Century Gothic" panose="020B0502020202020204" pitchFamily="34" charset="0"/>
                        </a:rPr>
                        <a:t>March 2020</a:t>
                      </a:r>
                    </a:p>
                  </a:txBody>
                  <a:tcPr marL="36000" marR="36000" marT="36000" marB="36000" anchor="ctr">
                    <a:solidFill>
                      <a:schemeClr val="bg1">
                        <a:lumMod val="85000"/>
                      </a:schemeClr>
                    </a:solidFill>
                  </a:tcPr>
                </a:tc>
                <a:tc>
                  <a:txBody>
                    <a:bodyPr/>
                    <a:lstStyle/>
                    <a:p>
                      <a:r>
                        <a:rPr lang="en-GB" sz="1300" dirty="0">
                          <a:solidFill>
                            <a:srgbClr val="000000"/>
                          </a:solidFill>
                          <a:latin typeface="Century Gothic" panose="020B0502020202020204" pitchFamily="34" charset="0"/>
                        </a:rPr>
                        <a:t>GPs are informed by NHS England that remote consultations are to be rolled out to the general public, with face to face consultations only available if absolutely necessary. </a:t>
                      </a:r>
                      <a:r>
                        <a:rPr lang="en-GB" sz="1300" kern="1200" dirty="0">
                          <a:solidFill>
                            <a:srgbClr val="000000"/>
                          </a:solidFill>
                          <a:effectLst/>
                          <a:latin typeface="Century Gothic" panose="020B0502020202020204" pitchFamily="34" charset="0"/>
                          <a:ea typeface="+mn-ea"/>
                          <a:cs typeface="+mn-cs"/>
                        </a:rPr>
                        <a:t>Total triage was introduced (every patient contacting the practice is first triaged before booking a consultation. This was seen as important, for reducing avoidable footfall in practices, to protect patients and staff from the risk of infection.)</a:t>
                      </a:r>
                      <a:endParaRPr lang="en-GB" sz="1300" dirty="0">
                        <a:solidFill>
                          <a:srgbClr val="000000"/>
                        </a:solidFill>
                        <a:latin typeface="Century Gothic" panose="020B0502020202020204" pitchFamily="34" charset="0"/>
                      </a:endParaRPr>
                    </a:p>
                  </a:txBody>
                  <a:tcPr marL="36000" marR="36000" marT="36000" marB="36000" anchor="ctr">
                    <a:solidFill>
                      <a:schemeClr val="bg1">
                        <a:lumMod val="85000"/>
                      </a:schemeClr>
                    </a:solidFill>
                  </a:tcPr>
                </a:tc>
                <a:extLst>
                  <a:ext uri="{0D108BD9-81ED-4DB2-BD59-A6C34878D82A}">
                    <a16:rowId xmlns:a16="http://schemas.microsoft.com/office/drawing/2014/main" val="10001"/>
                  </a:ext>
                </a:extLst>
              </a:tr>
              <a:tr h="1860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000000"/>
                          </a:solidFill>
                          <a:latin typeface="Century Gothic" panose="020B0502020202020204" pitchFamily="34" charset="0"/>
                        </a:rPr>
                        <a:t>December 2020</a:t>
                      </a:r>
                    </a:p>
                    <a:p>
                      <a:endParaRPr lang="en-GB" sz="1400" dirty="0">
                        <a:solidFill>
                          <a:srgbClr val="000000"/>
                        </a:solidFill>
                        <a:latin typeface="Century Gothic" panose="020B0502020202020204" pitchFamily="34" charset="0"/>
                      </a:endParaRPr>
                    </a:p>
                  </a:txBody>
                  <a:tcPr marL="36000" marR="36000" marT="36000" marB="36000"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solidFill>
                            <a:srgbClr val="000000"/>
                          </a:solidFill>
                          <a:latin typeface="Century Gothic" panose="020B0502020202020204" pitchFamily="34" charset="0"/>
                        </a:rPr>
                        <a:t>First Covid-19 vaccine is administered in the UK.</a:t>
                      </a:r>
                    </a:p>
                  </a:txBody>
                  <a:tcPr marL="36000" marR="36000" marT="36000" marB="36000" anchor="ctr">
                    <a:solidFill>
                      <a:schemeClr val="bg1">
                        <a:lumMod val="85000"/>
                      </a:schemeClr>
                    </a:solidFill>
                  </a:tcPr>
                </a:tc>
                <a:extLst>
                  <a:ext uri="{0D108BD9-81ED-4DB2-BD59-A6C34878D82A}">
                    <a16:rowId xmlns:a16="http://schemas.microsoft.com/office/drawing/2014/main" val="377816427"/>
                  </a:ext>
                </a:extLst>
              </a:tr>
              <a:tr h="375272">
                <a:tc>
                  <a:txBody>
                    <a:bodyPr/>
                    <a:lstStyle/>
                    <a:p>
                      <a:r>
                        <a:rPr lang="en-GB" sz="1400" dirty="0">
                          <a:solidFill>
                            <a:srgbClr val="000000"/>
                          </a:solidFill>
                          <a:latin typeface="Century Gothic" panose="020B0502020202020204" pitchFamily="34" charset="0"/>
                        </a:rPr>
                        <a:t>May 2021</a:t>
                      </a:r>
                    </a:p>
                  </a:txBody>
                  <a:tcPr marL="36000" marR="36000" marT="36000" marB="36000" anchor="ctr">
                    <a:solidFill>
                      <a:schemeClr val="bg1">
                        <a:lumMod val="85000"/>
                      </a:schemeClr>
                    </a:solidFill>
                  </a:tcPr>
                </a:tc>
                <a:tc>
                  <a:txBody>
                    <a:bodyPr/>
                    <a:lstStyle/>
                    <a:p>
                      <a:r>
                        <a:rPr lang="en-GB" sz="1300" dirty="0">
                          <a:solidFill>
                            <a:srgbClr val="000000"/>
                          </a:solidFill>
                          <a:latin typeface="Century Gothic" panose="020B0502020202020204" pitchFamily="34" charset="0"/>
                        </a:rPr>
                        <a:t>New Guidelines are given by NHS England reversing the need to ‘total triage’ and that ‘all practice receptions should be open to patients’ to minimise digital exclusions. </a:t>
                      </a:r>
                    </a:p>
                  </a:txBody>
                  <a:tcPr marL="36000" marR="36000" marT="36000" marB="36000" anchor="ctr">
                    <a:solidFill>
                      <a:schemeClr val="bg1">
                        <a:lumMod val="85000"/>
                      </a:schemeClr>
                    </a:solidFill>
                  </a:tcPr>
                </a:tc>
                <a:extLst>
                  <a:ext uri="{0D108BD9-81ED-4DB2-BD59-A6C34878D82A}">
                    <a16:rowId xmlns:a16="http://schemas.microsoft.com/office/drawing/2014/main" val="10002"/>
                  </a:ext>
                </a:extLst>
              </a:tr>
              <a:tr h="0">
                <a:tc>
                  <a:txBody>
                    <a:bodyPr/>
                    <a:lstStyle/>
                    <a:p>
                      <a:r>
                        <a:rPr lang="en-GB" sz="1400" dirty="0">
                          <a:solidFill>
                            <a:srgbClr val="000000"/>
                          </a:solidFill>
                          <a:latin typeface="Century Gothic" panose="020B0502020202020204" pitchFamily="34" charset="0"/>
                        </a:rPr>
                        <a:t>September 2021</a:t>
                      </a:r>
                    </a:p>
                  </a:txBody>
                  <a:tcPr marL="36000" marR="36000" marT="36000" marB="36000" anchor="ctr">
                    <a:solidFill>
                      <a:schemeClr val="bg1">
                        <a:lumMod val="85000"/>
                      </a:schemeClr>
                    </a:solidFill>
                  </a:tcPr>
                </a:tc>
                <a:tc>
                  <a:txBody>
                    <a:bodyPr/>
                    <a:lstStyle/>
                    <a:p>
                      <a:r>
                        <a:rPr lang="en-GB" sz="1300" dirty="0">
                          <a:solidFill>
                            <a:srgbClr val="000000"/>
                          </a:solidFill>
                          <a:latin typeface="Century Gothic" panose="020B0502020202020204" pitchFamily="34" charset="0"/>
                        </a:rPr>
                        <a:t>Downing Street stated ‘the public rightly may choose to want to see their GP face to face – and GP practices should be making that facility available to their patients’.</a:t>
                      </a:r>
                    </a:p>
                  </a:txBody>
                  <a:tcPr marL="36000" marR="36000" marT="36000" marB="36000" anchor="ctr">
                    <a:solidFill>
                      <a:schemeClr val="bg1">
                        <a:lumMod val="85000"/>
                      </a:schemeClr>
                    </a:solidFill>
                  </a:tcPr>
                </a:tc>
                <a:extLst>
                  <a:ext uri="{0D108BD9-81ED-4DB2-BD59-A6C34878D82A}">
                    <a16:rowId xmlns:a16="http://schemas.microsoft.com/office/drawing/2014/main" val="10004"/>
                  </a:ext>
                </a:extLst>
              </a:tr>
              <a:tr h="0">
                <a:tc>
                  <a:txBody>
                    <a:bodyPr/>
                    <a:lstStyle/>
                    <a:p>
                      <a:r>
                        <a:rPr lang="en-GB" sz="1400" dirty="0">
                          <a:solidFill>
                            <a:srgbClr val="000000"/>
                          </a:solidFill>
                          <a:latin typeface="Century Gothic" panose="020B0502020202020204" pitchFamily="34" charset="0"/>
                        </a:rPr>
                        <a:t>December 21</a:t>
                      </a:r>
                    </a:p>
                  </a:txBody>
                  <a:tcPr marL="36000" marR="36000" marT="36000" marB="36000" anchor="ctr">
                    <a:solidFill>
                      <a:schemeClr val="bg1">
                        <a:lumMod val="85000"/>
                      </a:schemeClr>
                    </a:solidFill>
                  </a:tcPr>
                </a:tc>
                <a:tc>
                  <a:txBody>
                    <a:bodyPr/>
                    <a:lstStyle/>
                    <a:p>
                      <a:r>
                        <a:rPr lang="en-GB" sz="1300" dirty="0">
                          <a:solidFill>
                            <a:srgbClr val="000000"/>
                          </a:solidFill>
                          <a:latin typeface="Century Gothic" panose="020B0502020202020204" pitchFamily="34" charset="0"/>
                        </a:rPr>
                        <a:t>GP practices were asked by the Government to prioritise covid vaccination/boosters and urgent consultations. </a:t>
                      </a:r>
                    </a:p>
                  </a:txBody>
                  <a:tcPr marL="36000" marR="36000" marT="36000" marB="36000" anchor="ctr">
                    <a:solidFill>
                      <a:schemeClr val="bg1">
                        <a:lumMod val="85000"/>
                      </a:schemeClr>
                    </a:solidFill>
                  </a:tcPr>
                </a:tc>
                <a:extLst>
                  <a:ext uri="{0D108BD9-81ED-4DB2-BD59-A6C34878D82A}">
                    <a16:rowId xmlns:a16="http://schemas.microsoft.com/office/drawing/2014/main" val="157114756"/>
                  </a:ext>
                </a:extLst>
              </a:tr>
            </a:tbl>
          </a:graphicData>
        </a:graphic>
      </p:graphicFrame>
      <p:sp>
        <p:nvSpPr>
          <p:cNvPr id="8" name="Footer Placeholder 16">
            <a:extLst>
              <a:ext uri="{FF2B5EF4-FFF2-40B4-BE49-F238E27FC236}">
                <a16:creationId xmlns:a16="http://schemas.microsoft.com/office/drawing/2014/main" id="{265910C9-42F8-87A7-E7A2-7391C51FFEB8}"/>
              </a:ext>
            </a:extLst>
          </p:cNvPr>
          <p:cNvSpPr>
            <a:spLocks noGrp="1"/>
          </p:cNvSpPr>
          <p:nvPr>
            <p:ph type="ftr" sz="quarter" idx="11"/>
          </p:nvPr>
        </p:nvSpPr>
        <p:spPr>
          <a:xfrm>
            <a:off x="368263" y="6328855"/>
            <a:ext cx="3723445" cy="360000"/>
          </a:xfrm>
        </p:spPr>
        <p:txBody>
          <a:bodyPr/>
          <a:lstStyle/>
          <a:p>
            <a:r>
              <a:rPr lang="en-GB" noProof="0" dirty="0"/>
              <a:t>Staff and Sussex Patients View on Access to GP-led Service</a:t>
            </a:r>
          </a:p>
          <a:p>
            <a:r>
              <a:rPr lang="en-GB" noProof="0" dirty="0"/>
              <a:t>May 2022</a:t>
            </a:r>
          </a:p>
        </p:txBody>
      </p:sp>
    </p:spTree>
    <p:extLst>
      <p:ext uri="{BB962C8B-B14F-4D97-AF65-F5344CB8AC3E}">
        <p14:creationId xmlns:p14="http://schemas.microsoft.com/office/powerpoint/2010/main" val="406753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3" descr="A picture containing wall, indoor, kitchen, person&#10;&#10;Description automatically generated">
            <a:extLst>
              <a:ext uri="{FF2B5EF4-FFF2-40B4-BE49-F238E27FC236}">
                <a16:creationId xmlns:a16="http://schemas.microsoft.com/office/drawing/2014/main" id="{F592FA9B-E26B-4B23-9B57-086F4D7F0F76}"/>
              </a:ext>
            </a:extLst>
          </p:cNvPr>
          <p:cNvPicPr>
            <a:picLocks noChangeAspect="1"/>
          </p:cNvPicPr>
          <p:nvPr/>
        </p:nvPicPr>
        <p:blipFill>
          <a:blip r:embed="rId3" cstate="print">
            <a:extLst>
              <a:ext uri="{28A0092B-C50C-407E-A947-70E740481C1C}">
                <a14:useLocalDpi xmlns:a14="http://schemas.microsoft.com/office/drawing/2010/main" val="0"/>
              </a:ext>
            </a:extLst>
          </a:blip>
          <a:srcRect l="6832" r="6832"/>
          <a:stretch>
            <a:fillRect/>
          </a:stretch>
        </p:blipFill>
        <p:spPr>
          <a:xfrm>
            <a:off x="0" y="0"/>
            <a:ext cx="9144000" cy="6858000"/>
          </a:xfrm>
          <a:prstGeom prst="rect">
            <a:avLst/>
          </a:prstGeom>
        </p:spPr>
      </p:pic>
      <p:pic>
        <p:nvPicPr>
          <p:cNvPr id="8" name="Picture Placeholder 3" descr="P1031 HWE Brand project - PPT template - Slide 11.png"/>
          <p:cNvPicPr>
            <a:picLocks noChangeAspect="1"/>
          </p:cNvPicPr>
          <p:nvPr/>
        </p:nvPicPr>
        <p:blipFill>
          <a:blip r:embed="rId4" cstate="print"/>
          <a:srcRect t="188" b="188"/>
          <a:stretch>
            <a:fillRect/>
          </a:stretch>
        </p:blipFill>
        <p:spPr>
          <a:xfrm flipV="1">
            <a:off x="-99710" y="0"/>
            <a:ext cx="9144000" cy="6858000"/>
          </a:xfrm>
          <a:prstGeom prst="rect">
            <a:avLst/>
          </a:prstGeom>
        </p:spPr>
      </p:pic>
      <p:sp>
        <p:nvSpPr>
          <p:cNvPr id="6" name="Title 5"/>
          <p:cNvSpPr>
            <a:spLocks noGrp="1"/>
          </p:cNvSpPr>
          <p:nvPr>
            <p:ph type="ctrTitle"/>
          </p:nvPr>
        </p:nvSpPr>
        <p:spPr/>
        <p:txBody>
          <a:bodyPr/>
          <a:lstStyle/>
          <a:p>
            <a:r>
              <a:rPr lang="en-GB" dirty="0">
                <a:latin typeface="Century Gothic"/>
              </a:rPr>
              <a:t>What frontline staff shared</a:t>
            </a:r>
            <a:endParaRPr lang="en-GB" dirty="0">
              <a:latin typeface="Century Gothic" panose="020B0502020202020204" pitchFamily="34" charset="0"/>
            </a:endParaRPr>
          </a:p>
        </p:txBody>
      </p:sp>
    </p:spTree>
    <p:extLst>
      <p:ext uri="{BB962C8B-B14F-4D97-AF65-F5344CB8AC3E}">
        <p14:creationId xmlns:p14="http://schemas.microsoft.com/office/powerpoint/2010/main" val="2560354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04397-1193-424C-82DF-0DACB08ABD2F}"/>
              </a:ext>
            </a:extLst>
          </p:cNvPr>
          <p:cNvSpPr>
            <a:spLocks noGrp="1"/>
          </p:cNvSpPr>
          <p:nvPr>
            <p:ph type="title"/>
          </p:nvPr>
        </p:nvSpPr>
        <p:spPr>
          <a:xfrm>
            <a:off x="478800" y="617525"/>
            <a:ext cx="8186400" cy="468000"/>
          </a:xfrm>
        </p:spPr>
        <p:txBody>
          <a:bodyPr/>
          <a:lstStyle/>
          <a:p>
            <a:r>
              <a:rPr lang="en-GB" dirty="0">
                <a:latin typeface="Century Gothic" panose="020B0502020202020204" pitchFamily="34" charset="0"/>
              </a:rPr>
              <a:t>What </a:t>
            </a:r>
            <a:r>
              <a:rPr lang="en-GB" b="1" dirty="0">
                <a:latin typeface="Century Gothic" panose="020B0502020202020204" pitchFamily="34" charset="0"/>
              </a:rPr>
              <a:t>frontline staff </a:t>
            </a:r>
            <a:r>
              <a:rPr lang="en-GB" dirty="0">
                <a:latin typeface="Century Gothic" panose="020B0502020202020204" pitchFamily="34" charset="0"/>
              </a:rPr>
              <a:t>in GP surger</a:t>
            </a:r>
            <a:r>
              <a:rPr lang="en-GB" dirty="0"/>
              <a:t>ies </a:t>
            </a:r>
            <a:r>
              <a:rPr lang="en-GB" b="1" dirty="0"/>
              <a:t>shared</a:t>
            </a:r>
            <a:br>
              <a:rPr lang="en-GB" b="1" dirty="0"/>
            </a:br>
            <a:endParaRPr lang="en-GB" dirty="0"/>
          </a:p>
        </p:txBody>
      </p:sp>
      <p:sp>
        <p:nvSpPr>
          <p:cNvPr id="5" name="Slide Number Placeholder 4">
            <a:extLst>
              <a:ext uri="{FF2B5EF4-FFF2-40B4-BE49-F238E27FC236}">
                <a16:creationId xmlns:a16="http://schemas.microsoft.com/office/drawing/2014/main" id="{DB2B7249-25D0-4D86-B7E9-285A9D52EA1A}"/>
              </a:ext>
            </a:extLst>
          </p:cNvPr>
          <p:cNvSpPr>
            <a:spLocks noGrp="1"/>
          </p:cNvSpPr>
          <p:nvPr>
            <p:ph type="sldNum" sz="quarter" idx="12"/>
          </p:nvPr>
        </p:nvSpPr>
        <p:spPr/>
        <p:txBody>
          <a:bodyPr/>
          <a:lstStyle/>
          <a:p>
            <a:fld id="{9295DF58-4118-4551-8C61-1A7ED177FA2D}" type="slidenum">
              <a:rPr lang="en-GB" noProof="0" smtClean="0"/>
              <a:pPr/>
              <a:t>12</a:t>
            </a:fld>
            <a:endParaRPr lang="en-GB" noProof="0" dirty="0"/>
          </a:p>
        </p:txBody>
      </p:sp>
      <p:pic>
        <p:nvPicPr>
          <p:cNvPr id="8" name="Picture Placeholder 5" descr="Nurse in uniform in hospital">
            <a:extLst>
              <a:ext uri="{FF2B5EF4-FFF2-40B4-BE49-F238E27FC236}">
                <a16:creationId xmlns:a16="http://schemas.microsoft.com/office/drawing/2014/main" id="{2DF1FCE9-2782-4EE2-9261-8D8A081BD1A1}"/>
              </a:ext>
            </a:extLst>
          </p:cNvPr>
          <p:cNvPicPr>
            <a:picLocks noGrp="1" noChangeAspect="1"/>
          </p:cNvPicPr>
          <p:nvPr>
            <p:ph type="pic" sz="quarter" idx="14"/>
          </p:nvPr>
        </p:nvPicPr>
        <p:blipFill rotWithShape="1">
          <a:blip r:embed="rId2" cstate="print">
            <a:extLst>
              <a:ext uri="{28A0092B-C50C-407E-A947-70E740481C1C}">
                <a14:useLocalDpi xmlns:a14="http://schemas.microsoft.com/office/drawing/2010/main" val="0"/>
              </a:ext>
            </a:extLst>
          </a:blip>
          <a:srcRect l="21693" r="21693"/>
          <a:stretch/>
        </p:blipFill>
        <p:spPr>
          <a:xfrm>
            <a:off x="478800" y="1472652"/>
            <a:ext cx="3095625" cy="3636963"/>
          </a:xfrm>
        </p:spPr>
      </p:pic>
      <p:sp>
        <p:nvSpPr>
          <p:cNvPr id="10" name="Content Placeholder 2">
            <a:extLst>
              <a:ext uri="{FF2B5EF4-FFF2-40B4-BE49-F238E27FC236}">
                <a16:creationId xmlns:a16="http://schemas.microsoft.com/office/drawing/2014/main" id="{4983D772-0AFD-4D49-82D7-0BC04BE5C37B}"/>
              </a:ext>
            </a:extLst>
          </p:cNvPr>
          <p:cNvSpPr>
            <a:spLocks noGrp="1"/>
          </p:cNvSpPr>
          <p:nvPr>
            <p:ph idx="1"/>
          </p:nvPr>
        </p:nvSpPr>
        <p:spPr>
          <a:xfrm>
            <a:off x="3929063" y="1384447"/>
            <a:ext cx="4735512" cy="4391025"/>
          </a:xfrm>
        </p:spPr>
        <p:txBody>
          <a:bodyPr/>
          <a:lstStyle/>
          <a:p>
            <a:r>
              <a:rPr lang="en-GB" sz="1300" dirty="0"/>
              <a:t>In November 2021, Healthwatch opened a survey for all staff in GP surgeries to get their views on how their work has changed in the last 18 months. They were asked to share their thoughts on their surgery - the strengths and where there could be improvements. </a:t>
            </a:r>
          </a:p>
          <a:p>
            <a:r>
              <a:rPr lang="en-GB" sz="1300" dirty="0"/>
              <a:t>267 people responded from a variety of job roles – 55% were non-clinical.  </a:t>
            </a:r>
          </a:p>
          <a:p>
            <a:r>
              <a:rPr lang="en-GB" sz="1300" dirty="0"/>
              <a:t>The emerging themes from this survey include </a:t>
            </a:r>
            <a:r>
              <a:rPr lang="en-GB" sz="1300" b="1" dirty="0"/>
              <a:t>a tired, overstretched workforce </a:t>
            </a:r>
            <a:r>
              <a:rPr lang="en-GB" sz="1300" dirty="0"/>
              <a:t>that are becoming </a:t>
            </a:r>
            <a:r>
              <a:rPr lang="en-GB" sz="1300" b="1" dirty="0"/>
              <a:t>frustrated with the public’s demands and attitudes</a:t>
            </a:r>
            <a:r>
              <a:rPr lang="en-GB" sz="1300" dirty="0"/>
              <a:t>. </a:t>
            </a:r>
          </a:p>
          <a:p>
            <a:r>
              <a:rPr lang="en-GB" sz="1300" dirty="0"/>
              <a:t>There is a </a:t>
            </a:r>
            <a:r>
              <a:rPr lang="en-GB" sz="1300" b="1" dirty="0"/>
              <a:t>call for patient engagement to highlight the way in which triaging works and why this is necessary</a:t>
            </a:r>
            <a:r>
              <a:rPr lang="en-GB" sz="1300" dirty="0"/>
              <a:t>. </a:t>
            </a:r>
          </a:p>
          <a:p>
            <a:r>
              <a:rPr lang="en-GB" sz="1300" dirty="0"/>
              <a:t>However, what is most striking is the </a:t>
            </a:r>
            <a:r>
              <a:rPr lang="en-GB" sz="1300" b="1" dirty="0"/>
              <a:t>pride the staff have with how they have delivered services and consultations to the public </a:t>
            </a:r>
            <a:r>
              <a:rPr lang="en-GB" sz="1300" dirty="0"/>
              <a:t>and the way in which they have </a:t>
            </a:r>
            <a:r>
              <a:rPr lang="en-GB" sz="1300" b="1" dirty="0"/>
              <a:t>adapted their working practices in the fast paced changes </a:t>
            </a:r>
            <a:r>
              <a:rPr lang="en-GB" sz="1300" dirty="0"/>
              <a:t>that the COVID-19 pandemic brought about. </a:t>
            </a:r>
          </a:p>
        </p:txBody>
      </p:sp>
      <p:sp>
        <p:nvSpPr>
          <p:cNvPr id="7" name="Footer Placeholder 16">
            <a:extLst>
              <a:ext uri="{FF2B5EF4-FFF2-40B4-BE49-F238E27FC236}">
                <a16:creationId xmlns:a16="http://schemas.microsoft.com/office/drawing/2014/main" id="{578BE8EB-2455-0BE0-46A6-8283392F105F}"/>
              </a:ext>
            </a:extLst>
          </p:cNvPr>
          <p:cNvSpPr>
            <a:spLocks noGrp="1"/>
          </p:cNvSpPr>
          <p:nvPr>
            <p:ph type="ftr" sz="quarter" idx="11"/>
          </p:nvPr>
        </p:nvSpPr>
        <p:spPr>
          <a:xfrm>
            <a:off x="368263" y="6328855"/>
            <a:ext cx="3723445" cy="360000"/>
          </a:xfrm>
        </p:spPr>
        <p:txBody>
          <a:bodyPr/>
          <a:lstStyle/>
          <a:p>
            <a:r>
              <a:rPr lang="en-GB" noProof="0" dirty="0"/>
              <a:t>Staff and Sussex Patients View on Access to GP-led Service</a:t>
            </a:r>
          </a:p>
          <a:p>
            <a:r>
              <a:rPr lang="en-GB" noProof="0" dirty="0"/>
              <a:t>May 2022</a:t>
            </a:r>
          </a:p>
        </p:txBody>
      </p:sp>
    </p:spTree>
    <p:extLst>
      <p:ext uri="{BB962C8B-B14F-4D97-AF65-F5344CB8AC3E}">
        <p14:creationId xmlns:p14="http://schemas.microsoft.com/office/powerpoint/2010/main" val="2447645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03679" y="663553"/>
            <a:ext cx="7461818" cy="5364000"/>
          </a:xfrm>
        </p:spPr>
        <p:txBody>
          <a:bodyPr anchor="t">
            <a:normAutofit/>
          </a:bodyPr>
          <a:lstStyle/>
          <a:p>
            <a:endParaRPr lang="en-GB" dirty="0"/>
          </a:p>
          <a:p>
            <a:endParaRPr lang="en-GB" sz="1800" dirty="0">
              <a:solidFill>
                <a:srgbClr val="7030A0"/>
              </a:solidFill>
              <a:effectLst/>
              <a:latin typeface="+mn-lt"/>
              <a:ea typeface="Calibri" panose="020F0502020204030204" pitchFamily="34" charset="0"/>
              <a:cs typeface="Times New Roman" panose="02020603050405020304" pitchFamily="18" charset="0"/>
            </a:endParaRPr>
          </a:p>
          <a:p>
            <a:r>
              <a:rPr lang="en-GB" sz="1800" dirty="0">
                <a:solidFill>
                  <a:srgbClr val="7030A0"/>
                </a:solidFill>
                <a:effectLst/>
                <a:latin typeface="+mn-lt"/>
                <a:ea typeface="Calibri" panose="020F0502020204030204" pitchFamily="34" charset="0"/>
                <a:cs typeface="Times New Roman" panose="02020603050405020304" pitchFamily="18" charset="0"/>
              </a:rPr>
              <a:t>“I am very proud of the service the medical centre in which I work delivers to its patients but the continued increased pressure cannot be sustained and staff morale is at rock bottom, particularly as patients don’t seem to appreciate how swift a service we provide.”</a:t>
            </a:r>
            <a:endParaRPr lang="en-GB" sz="1400" dirty="0">
              <a:effectLst/>
              <a:latin typeface="+mn-lt"/>
              <a:ea typeface="Calibri" panose="020F0502020204030204" pitchFamily="34" charset="0"/>
              <a:cs typeface="Times New Roman" panose="02020603050405020304" pitchFamily="18" charset="0"/>
            </a:endParaRPr>
          </a:p>
          <a:p>
            <a:pPr algn="r"/>
            <a:r>
              <a:rPr lang="en-GB" sz="1400" dirty="0">
                <a:latin typeface="Trebuchet MS" panose="020B0603020202020204" pitchFamily="34" charset="0"/>
              </a:rPr>
              <a:t>	(Non-clinical staff, 4+ years in service)</a:t>
            </a:r>
            <a:r>
              <a:rPr lang="en-GB" sz="1600" dirty="0"/>
              <a:t>      </a:t>
            </a:r>
          </a:p>
        </p:txBody>
      </p:sp>
      <p:sp>
        <p:nvSpPr>
          <p:cNvPr id="4" name="Slide Number Placeholder 3"/>
          <p:cNvSpPr>
            <a:spLocks noGrp="1"/>
          </p:cNvSpPr>
          <p:nvPr>
            <p:ph type="sldNum" sz="quarter" idx="12"/>
          </p:nvPr>
        </p:nvSpPr>
        <p:spPr>
          <a:xfrm>
            <a:off x="8227507" y="6339416"/>
            <a:ext cx="540000" cy="216000"/>
          </a:xfrm>
        </p:spPr>
        <p:txBody>
          <a:bodyPr anchor="t">
            <a:normAutofit/>
          </a:bodyPr>
          <a:lstStyle/>
          <a:p>
            <a:pPr>
              <a:spcAft>
                <a:spcPts val="600"/>
              </a:spcAft>
            </a:pPr>
            <a:fld id="{9295DF58-4118-4551-8C61-1A7ED177FA2D}" type="slidenum">
              <a:rPr lang="en-GB" noProof="0" smtClean="0"/>
              <a:pPr>
                <a:spcAft>
                  <a:spcPts val="600"/>
                </a:spcAft>
              </a:pPr>
              <a:t>13</a:t>
            </a:fld>
            <a:endParaRPr lang="en-GB" noProof="0" dirty="0"/>
          </a:p>
        </p:txBody>
      </p:sp>
      <p:sp>
        <p:nvSpPr>
          <p:cNvPr id="6" name="Footer Placeholder 16">
            <a:extLst>
              <a:ext uri="{FF2B5EF4-FFF2-40B4-BE49-F238E27FC236}">
                <a16:creationId xmlns:a16="http://schemas.microsoft.com/office/drawing/2014/main" id="{17A421AB-4963-50C0-BCC2-E3ACAE00627A}"/>
              </a:ext>
            </a:extLst>
          </p:cNvPr>
          <p:cNvSpPr>
            <a:spLocks noGrp="1"/>
          </p:cNvSpPr>
          <p:nvPr>
            <p:ph type="ftr" sz="quarter" idx="11"/>
          </p:nvPr>
        </p:nvSpPr>
        <p:spPr>
          <a:xfrm>
            <a:off x="368263" y="6328855"/>
            <a:ext cx="3723445" cy="360000"/>
          </a:xfrm>
        </p:spPr>
        <p:txBody>
          <a:bodyPr/>
          <a:lstStyle/>
          <a:p>
            <a:r>
              <a:rPr lang="en-GB" noProof="0" dirty="0"/>
              <a:t>Staff and Sussex Patients View on Access to GP-led Service</a:t>
            </a:r>
          </a:p>
          <a:p>
            <a:r>
              <a:rPr lang="en-GB" noProof="0" dirty="0"/>
              <a:t>May 2022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A0FE4-F349-4EB2-8210-945B92C6B6B6}"/>
              </a:ext>
            </a:extLst>
          </p:cNvPr>
          <p:cNvSpPr>
            <a:spLocks noGrp="1"/>
          </p:cNvSpPr>
          <p:nvPr>
            <p:ph type="title"/>
          </p:nvPr>
        </p:nvSpPr>
        <p:spPr>
          <a:xfrm>
            <a:off x="468000" y="302584"/>
            <a:ext cx="8208000" cy="468000"/>
          </a:xfrm>
        </p:spPr>
        <p:txBody>
          <a:bodyPr/>
          <a:lstStyle/>
          <a:p>
            <a:r>
              <a:rPr lang="en-GB" dirty="0"/>
              <a:t>Comments from GP staff</a:t>
            </a:r>
          </a:p>
        </p:txBody>
      </p:sp>
      <p:sp>
        <p:nvSpPr>
          <p:cNvPr id="3" name="Content Placeholder 2">
            <a:extLst>
              <a:ext uri="{FF2B5EF4-FFF2-40B4-BE49-F238E27FC236}">
                <a16:creationId xmlns:a16="http://schemas.microsoft.com/office/drawing/2014/main" id="{BB054DF8-B000-4278-881F-D1113948C95B}"/>
              </a:ext>
            </a:extLst>
          </p:cNvPr>
          <p:cNvSpPr>
            <a:spLocks noGrp="1"/>
          </p:cNvSpPr>
          <p:nvPr>
            <p:ph idx="1"/>
          </p:nvPr>
        </p:nvSpPr>
        <p:spPr>
          <a:xfrm>
            <a:off x="457200" y="1505910"/>
            <a:ext cx="8208000" cy="4392000"/>
          </a:xfrm>
        </p:spPr>
        <p:txBody>
          <a:bodyPr/>
          <a:lstStyle/>
          <a:p>
            <a:r>
              <a:rPr lang="en-GB" sz="1400" dirty="0"/>
              <a:t> </a:t>
            </a:r>
          </a:p>
          <a:p>
            <a:endParaRPr lang="en-GB" sz="1800" dirty="0"/>
          </a:p>
          <a:p>
            <a:endParaRPr lang="en-GB" dirty="0"/>
          </a:p>
        </p:txBody>
      </p:sp>
      <p:sp>
        <p:nvSpPr>
          <p:cNvPr id="5" name="Slide Number Placeholder 4">
            <a:extLst>
              <a:ext uri="{FF2B5EF4-FFF2-40B4-BE49-F238E27FC236}">
                <a16:creationId xmlns:a16="http://schemas.microsoft.com/office/drawing/2014/main" id="{FB8FF188-A2A3-4B03-BD93-1455F572C7F7}"/>
              </a:ext>
            </a:extLst>
          </p:cNvPr>
          <p:cNvSpPr>
            <a:spLocks noGrp="1"/>
          </p:cNvSpPr>
          <p:nvPr>
            <p:ph type="sldNum" sz="quarter" idx="12"/>
          </p:nvPr>
        </p:nvSpPr>
        <p:spPr/>
        <p:txBody>
          <a:bodyPr/>
          <a:lstStyle/>
          <a:p>
            <a:fld id="{9295DF58-4118-4551-8C61-1A7ED177FA2D}" type="slidenum">
              <a:rPr lang="en-GB" noProof="0" smtClean="0"/>
              <a:pPr/>
              <a:t>14</a:t>
            </a:fld>
            <a:endParaRPr lang="en-GB" noProof="0" dirty="0"/>
          </a:p>
        </p:txBody>
      </p:sp>
      <p:grpSp>
        <p:nvGrpSpPr>
          <p:cNvPr id="9" name="Group 8">
            <a:extLst>
              <a:ext uri="{FF2B5EF4-FFF2-40B4-BE49-F238E27FC236}">
                <a16:creationId xmlns:a16="http://schemas.microsoft.com/office/drawing/2014/main" id="{7DC5B715-4FAA-42F5-94A1-9BB7A3A16AB9}"/>
              </a:ext>
            </a:extLst>
          </p:cNvPr>
          <p:cNvGrpSpPr/>
          <p:nvPr/>
        </p:nvGrpSpPr>
        <p:grpSpPr>
          <a:xfrm>
            <a:off x="527900" y="1011223"/>
            <a:ext cx="8137300" cy="840641"/>
            <a:chOff x="527900" y="1356357"/>
            <a:chExt cx="8137300" cy="840641"/>
          </a:xfrm>
        </p:grpSpPr>
        <p:pic>
          <p:nvPicPr>
            <p:cNvPr id="17" name="Picture 16" descr="Graphical user interface, application, PowerPoint&#10;&#10;Description automatically generated">
              <a:extLst>
                <a:ext uri="{FF2B5EF4-FFF2-40B4-BE49-F238E27FC236}">
                  <a16:creationId xmlns:a16="http://schemas.microsoft.com/office/drawing/2014/main" id="{90319994-34EB-4756-81EB-CC1338225559}"/>
                </a:ext>
              </a:extLst>
            </p:cNvPr>
            <p:cNvPicPr>
              <a:picLocks noChangeAspect="1"/>
            </p:cNvPicPr>
            <p:nvPr/>
          </p:nvPicPr>
          <p:blipFill rotWithShape="1">
            <a:blip r:embed="rId2"/>
            <a:srcRect l="25209" t="35981" r="26342" b="53732"/>
            <a:stretch/>
          </p:blipFill>
          <p:spPr bwMode="auto">
            <a:xfrm>
              <a:off x="527900" y="1356357"/>
              <a:ext cx="8137300" cy="840641"/>
            </a:xfrm>
            <a:prstGeom prst="rect">
              <a:avLst/>
            </a:prstGeom>
            <a:ln>
              <a:noFill/>
            </a:ln>
            <a:extLst>
              <a:ext uri="{53640926-AAD7-44D8-BBD7-CCE9431645EC}">
                <a14:shadowObscured xmlns:a14="http://schemas.microsoft.com/office/drawing/2010/main"/>
              </a:ext>
            </a:extLst>
          </p:spPr>
        </p:pic>
        <p:pic>
          <p:nvPicPr>
            <p:cNvPr id="19" name="Picture 18" descr="Logo&#10;&#10;Description automatically generated">
              <a:extLst>
                <a:ext uri="{FF2B5EF4-FFF2-40B4-BE49-F238E27FC236}">
                  <a16:creationId xmlns:a16="http://schemas.microsoft.com/office/drawing/2014/main" id="{A86EEE2F-9DA0-4FE1-A7C4-EF21BC33AE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599" y="1468271"/>
              <a:ext cx="428831" cy="492826"/>
            </a:xfrm>
            <a:prstGeom prst="rect">
              <a:avLst/>
            </a:prstGeom>
          </p:spPr>
        </p:pic>
        <p:sp>
          <p:nvSpPr>
            <p:cNvPr id="21" name="TextBox 20">
              <a:extLst>
                <a:ext uri="{FF2B5EF4-FFF2-40B4-BE49-F238E27FC236}">
                  <a16:creationId xmlns:a16="http://schemas.microsoft.com/office/drawing/2014/main" id="{1CEB9CC6-C92A-43B9-A45E-1C6574BE6FFA}"/>
                </a:ext>
              </a:extLst>
            </p:cNvPr>
            <p:cNvSpPr txBox="1"/>
            <p:nvPr/>
          </p:nvSpPr>
          <p:spPr>
            <a:xfrm>
              <a:off x="1446919" y="1476440"/>
              <a:ext cx="6976534" cy="646331"/>
            </a:xfrm>
            <a:prstGeom prst="rect">
              <a:avLst/>
            </a:prstGeom>
            <a:noFill/>
          </p:spPr>
          <p:txBody>
            <a:bodyPr wrap="square">
              <a:spAutoFit/>
            </a:bodyPr>
            <a:lstStyle/>
            <a:p>
              <a:pPr>
                <a:spcAft>
                  <a:spcPts val="0"/>
                </a:spcAft>
              </a:pPr>
              <a:r>
                <a:rPr lang="en-GB" sz="1200" dirty="0">
                  <a:effectLst/>
                  <a:latin typeface="Poppins" panose="00000500000000000000" pitchFamily="2" charset="0"/>
                  <a:ea typeface="Times New Roman" panose="02020603050405020304" pitchFamily="18" charset="0"/>
                  <a:cs typeface="Poppins" panose="00000500000000000000" pitchFamily="2" charset="0"/>
                </a:rPr>
                <a:t>General practice has massively changed in the past 18 months. It has been very stressful. We are very tired and also feel under attack from the mass media who appear to have an agenda against us</a:t>
              </a:r>
              <a:r>
                <a:rPr lang="en-GB" sz="1200" dirty="0">
                  <a:solidFill>
                    <a:srgbClr val="7030A0"/>
                  </a:solidFill>
                  <a:ea typeface="Times New Roman" panose="02020603050405020304" pitchFamily="18" charset="0"/>
                  <a:cs typeface="Times New Roman" panose="02020603050405020304" pitchFamily="18" charset="0"/>
                </a:rPr>
                <a:t>.</a:t>
              </a:r>
              <a:endParaRPr lang="en-GB" sz="1200" dirty="0">
                <a:solidFill>
                  <a:srgbClr val="7030A0"/>
                </a:solidFill>
                <a:effectLst/>
                <a:latin typeface="+mn-lt"/>
                <a:ea typeface="Calibri" panose="020F0502020204030204" pitchFamily="34" charset="0"/>
                <a:cs typeface="Times New Roman" panose="02020603050405020304" pitchFamily="18" charset="0"/>
              </a:endParaRPr>
            </a:p>
          </p:txBody>
        </p:sp>
      </p:grpSp>
      <p:pic>
        <p:nvPicPr>
          <p:cNvPr id="31" name="Picture 30" descr="Graphical user interface, application, PowerPoint&#10;&#10;Description automatically generated">
            <a:extLst>
              <a:ext uri="{FF2B5EF4-FFF2-40B4-BE49-F238E27FC236}">
                <a16:creationId xmlns:a16="http://schemas.microsoft.com/office/drawing/2014/main" id="{B6C6E346-EEA3-40DC-9C28-7766D8315DD5}"/>
              </a:ext>
            </a:extLst>
          </p:cNvPr>
          <p:cNvPicPr>
            <a:picLocks noChangeAspect="1"/>
          </p:cNvPicPr>
          <p:nvPr/>
        </p:nvPicPr>
        <p:blipFill rotWithShape="1">
          <a:blip r:embed="rId2"/>
          <a:srcRect l="25209" t="35981" r="26342" b="53732"/>
          <a:stretch/>
        </p:blipFill>
        <p:spPr bwMode="auto">
          <a:xfrm>
            <a:off x="553030" y="1963778"/>
            <a:ext cx="8137300" cy="870109"/>
          </a:xfrm>
          <a:prstGeom prst="rect">
            <a:avLst/>
          </a:prstGeom>
          <a:ln>
            <a:noFill/>
          </a:ln>
          <a:extLst>
            <a:ext uri="{53640926-AAD7-44D8-BBD7-CCE9431645EC}">
              <a14:shadowObscured xmlns:a14="http://schemas.microsoft.com/office/drawing/2010/main"/>
            </a:ext>
          </a:extLst>
        </p:spPr>
      </p:pic>
      <p:pic>
        <p:nvPicPr>
          <p:cNvPr id="33" name="Picture 32" descr="Logo&#10;&#10;Description automatically generated">
            <a:extLst>
              <a:ext uri="{FF2B5EF4-FFF2-40B4-BE49-F238E27FC236}">
                <a16:creationId xmlns:a16="http://schemas.microsoft.com/office/drawing/2014/main" id="{785D5833-920C-47B7-9356-42A827B194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568" y="1966945"/>
            <a:ext cx="428831" cy="492826"/>
          </a:xfrm>
          <a:prstGeom prst="rect">
            <a:avLst/>
          </a:prstGeom>
        </p:spPr>
      </p:pic>
      <p:sp>
        <p:nvSpPr>
          <p:cNvPr id="35" name="TextBox 34">
            <a:extLst>
              <a:ext uri="{FF2B5EF4-FFF2-40B4-BE49-F238E27FC236}">
                <a16:creationId xmlns:a16="http://schemas.microsoft.com/office/drawing/2014/main" id="{CF620CAE-7F08-4B7F-B9DB-B10FC6B6A41A}"/>
              </a:ext>
            </a:extLst>
          </p:cNvPr>
          <p:cNvSpPr txBox="1"/>
          <p:nvPr/>
        </p:nvSpPr>
        <p:spPr>
          <a:xfrm>
            <a:off x="1415464" y="2087551"/>
            <a:ext cx="6935081" cy="646331"/>
          </a:xfrm>
          <a:prstGeom prst="rect">
            <a:avLst/>
          </a:prstGeom>
          <a:noFill/>
        </p:spPr>
        <p:txBody>
          <a:bodyPr wrap="square">
            <a:spAutoFit/>
          </a:bodyPr>
          <a:lstStyle/>
          <a:p>
            <a:r>
              <a:rPr lang="en-GB" sz="1200" dirty="0">
                <a:effectLst/>
                <a:latin typeface="+mn-lt"/>
                <a:ea typeface="Times New Roman" panose="02020603050405020304" pitchFamily="18" charset="0"/>
                <a:cs typeface="Calibri" panose="020F0502020204030204" pitchFamily="34" charset="0"/>
              </a:rPr>
              <a:t>We are particularly proud of our Covid vaccination program which still continues. Our team have played a major part in this continuing into the booster/flu stage. It has been difficult but rewarding to have vaccinated so many patients.</a:t>
            </a:r>
            <a:endParaRPr lang="en-GB" sz="1200" dirty="0"/>
          </a:p>
        </p:txBody>
      </p:sp>
      <p:grpSp>
        <p:nvGrpSpPr>
          <p:cNvPr id="13" name="Group 12">
            <a:extLst>
              <a:ext uri="{FF2B5EF4-FFF2-40B4-BE49-F238E27FC236}">
                <a16:creationId xmlns:a16="http://schemas.microsoft.com/office/drawing/2014/main" id="{1084619B-0F64-4D11-A329-0EE925B03FEA}"/>
              </a:ext>
            </a:extLst>
          </p:cNvPr>
          <p:cNvGrpSpPr/>
          <p:nvPr/>
        </p:nvGrpSpPr>
        <p:grpSpPr>
          <a:xfrm>
            <a:off x="538700" y="2997460"/>
            <a:ext cx="8137300" cy="1000102"/>
            <a:chOff x="527900" y="3632858"/>
            <a:chExt cx="8137300" cy="1000102"/>
          </a:xfrm>
        </p:grpSpPr>
        <p:pic>
          <p:nvPicPr>
            <p:cNvPr id="8" name="Picture 7" descr="Graphical user interface, application, PowerPoint&#10;&#10;Description automatically generated">
              <a:extLst>
                <a:ext uri="{FF2B5EF4-FFF2-40B4-BE49-F238E27FC236}">
                  <a16:creationId xmlns:a16="http://schemas.microsoft.com/office/drawing/2014/main" id="{9F2DA757-91C4-4D89-BE13-AAA605E1BB79}"/>
                </a:ext>
              </a:extLst>
            </p:cNvPr>
            <p:cNvPicPr>
              <a:picLocks noChangeAspect="1"/>
            </p:cNvPicPr>
            <p:nvPr/>
          </p:nvPicPr>
          <p:blipFill rotWithShape="1">
            <a:blip r:embed="rId2"/>
            <a:srcRect l="25209" t="35981" r="26342" b="53732"/>
            <a:stretch/>
          </p:blipFill>
          <p:spPr bwMode="auto">
            <a:xfrm>
              <a:off x="527900" y="3632858"/>
              <a:ext cx="8137300" cy="1000102"/>
            </a:xfrm>
            <a:prstGeom prst="rect">
              <a:avLst/>
            </a:prstGeom>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2CDA0699-8E45-4D6E-8B22-30785CA93BD1}"/>
                </a:ext>
              </a:extLst>
            </p:cNvPr>
            <p:cNvSpPr txBox="1"/>
            <p:nvPr/>
          </p:nvSpPr>
          <p:spPr>
            <a:xfrm>
              <a:off x="1446919" y="3729190"/>
              <a:ext cx="6976534" cy="830997"/>
            </a:xfrm>
            <a:prstGeom prst="rect">
              <a:avLst/>
            </a:prstGeom>
            <a:noFill/>
          </p:spPr>
          <p:txBody>
            <a:bodyPr wrap="square">
              <a:spAutoFit/>
            </a:bodyPr>
            <a:lstStyle/>
            <a:p>
              <a:pPr>
                <a:spcAft>
                  <a:spcPts val="0"/>
                </a:spcAft>
              </a:pPr>
              <a:r>
                <a:rPr lang="en-GB" sz="1200" dirty="0">
                  <a:effectLst/>
                  <a:latin typeface="+mn-lt"/>
                  <a:ea typeface="Calibri" panose="020F0502020204030204" pitchFamily="34" charset="0"/>
                  <a:cs typeface="Times New Roman" panose="02020603050405020304" pitchFamily="18" charset="0"/>
                </a:rPr>
                <a:t>Ceasing battering of GP practices would be most welcome. We saw 75% of our patients via face to face appointments in August and our cancer referrals have not fallen during the pandemic - might be nice if DOH [Department of Health and Social Care] and press recognised achievements rather than constant denigration of primary care in the media.</a:t>
              </a:r>
            </a:p>
          </p:txBody>
        </p:sp>
        <p:pic>
          <p:nvPicPr>
            <p:cNvPr id="23" name="Picture 22" descr="Logo&#10;&#10;Description automatically generated">
              <a:extLst>
                <a:ext uri="{FF2B5EF4-FFF2-40B4-BE49-F238E27FC236}">
                  <a16:creationId xmlns:a16="http://schemas.microsoft.com/office/drawing/2014/main" id="{B82BA9BE-44B5-4AFF-ACD9-3427FEA686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359" y="3713418"/>
              <a:ext cx="428831" cy="492826"/>
            </a:xfrm>
            <a:prstGeom prst="rect">
              <a:avLst/>
            </a:prstGeom>
          </p:spPr>
        </p:pic>
      </p:grpSp>
      <p:grpSp>
        <p:nvGrpSpPr>
          <p:cNvPr id="22" name="Group 21">
            <a:extLst>
              <a:ext uri="{FF2B5EF4-FFF2-40B4-BE49-F238E27FC236}">
                <a16:creationId xmlns:a16="http://schemas.microsoft.com/office/drawing/2014/main" id="{183281D8-01F9-4565-8307-03B5BD0A1A6A}"/>
              </a:ext>
            </a:extLst>
          </p:cNvPr>
          <p:cNvGrpSpPr/>
          <p:nvPr/>
        </p:nvGrpSpPr>
        <p:grpSpPr>
          <a:xfrm>
            <a:off x="538700" y="4163716"/>
            <a:ext cx="8137300" cy="1197324"/>
            <a:chOff x="527900" y="1356357"/>
            <a:chExt cx="8137300" cy="1197324"/>
          </a:xfrm>
        </p:grpSpPr>
        <p:pic>
          <p:nvPicPr>
            <p:cNvPr id="24" name="Picture 23" descr="Graphical user interface, application, PowerPoint&#10;&#10;Description automatically generated">
              <a:extLst>
                <a:ext uri="{FF2B5EF4-FFF2-40B4-BE49-F238E27FC236}">
                  <a16:creationId xmlns:a16="http://schemas.microsoft.com/office/drawing/2014/main" id="{F2B84945-1AA7-4A9E-A960-C565DC21365B}"/>
                </a:ext>
              </a:extLst>
            </p:cNvPr>
            <p:cNvPicPr>
              <a:picLocks noChangeAspect="1"/>
            </p:cNvPicPr>
            <p:nvPr/>
          </p:nvPicPr>
          <p:blipFill rotWithShape="1">
            <a:blip r:embed="rId2"/>
            <a:srcRect l="25209" t="35981" r="26342" b="53732"/>
            <a:stretch/>
          </p:blipFill>
          <p:spPr bwMode="auto">
            <a:xfrm>
              <a:off x="527900" y="1356357"/>
              <a:ext cx="8137300" cy="1197324"/>
            </a:xfrm>
            <a:prstGeom prst="rect">
              <a:avLst/>
            </a:prstGeom>
            <a:ln>
              <a:noFill/>
            </a:ln>
            <a:extLst>
              <a:ext uri="{53640926-AAD7-44D8-BBD7-CCE9431645EC}">
                <a14:shadowObscured xmlns:a14="http://schemas.microsoft.com/office/drawing/2010/main"/>
              </a:ext>
            </a:extLst>
          </p:spPr>
        </p:pic>
        <p:pic>
          <p:nvPicPr>
            <p:cNvPr id="25" name="Picture 24" descr="Logo&#10;&#10;Description automatically generated">
              <a:extLst>
                <a:ext uri="{FF2B5EF4-FFF2-40B4-BE49-F238E27FC236}">
                  <a16:creationId xmlns:a16="http://schemas.microsoft.com/office/drawing/2014/main" id="{CC0296E7-64EC-4E5B-9427-50A7B8AC68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599" y="1468271"/>
              <a:ext cx="428831" cy="492826"/>
            </a:xfrm>
            <a:prstGeom prst="rect">
              <a:avLst/>
            </a:prstGeom>
          </p:spPr>
        </p:pic>
        <p:sp>
          <p:nvSpPr>
            <p:cNvPr id="26" name="TextBox 25">
              <a:extLst>
                <a:ext uri="{FF2B5EF4-FFF2-40B4-BE49-F238E27FC236}">
                  <a16:creationId xmlns:a16="http://schemas.microsoft.com/office/drawing/2014/main" id="{7F86A50B-FAAD-4951-B483-F68E3B6DACA8}"/>
                </a:ext>
              </a:extLst>
            </p:cNvPr>
            <p:cNvSpPr txBox="1"/>
            <p:nvPr/>
          </p:nvSpPr>
          <p:spPr>
            <a:xfrm>
              <a:off x="1446919" y="1453580"/>
              <a:ext cx="6976534" cy="1015663"/>
            </a:xfrm>
            <a:prstGeom prst="rect">
              <a:avLst/>
            </a:prstGeom>
            <a:noFill/>
          </p:spPr>
          <p:txBody>
            <a:bodyPr wrap="square">
              <a:spAutoFit/>
            </a:bodyPr>
            <a:lstStyle/>
            <a:p>
              <a:pPr>
                <a:spcAft>
                  <a:spcPts val="0"/>
                </a:spcAft>
              </a:pPr>
              <a:r>
                <a:rPr lang="en-GB" sz="1200" dirty="0">
                  <a:effectLst/>
                  <a:latin typeface="Poppins" panose="00000500000000000000" pitchFamily="2" charset="0"/>
                  <a:ea typeface="Times New Roman" panose="02020603050405020304" pitchFamily="18" charset="0"/>
                  <a:cs typeface="Poppins" panose="00000500000000000000" pitchFamily="2" charset="0"/>
                </a:rPr>
                <a:t>The media needs to be brought to task over their horrific condemnation of GPs - and sometimes we wish we could bring our patients in for a "day in the life of".... to see what actually goes on behind the scenes - the public think a GP surgery is run by a couple of Receptionists, a Practice Manager, a Nurse and maybe a few GPs - if they knew we had teams of staff of over 50 people etc they might begin to see the bigger picture</a:t>
              </a:r>
              <a:r>
                <a:rPr lang="en-GB" sz="1200" dirty="0">
                  <a:solidFill>
                    <a:srgbClr val="7030A0"/>
                  </a:solidFill>
                  <a:ea typeface="Times New Roman" panose="02020603050405020304" pitchFamily="18" charset="0"/>
                  <a:cs typeface="Times New Roman" panose="02020603050405020304" pitchFamily="18" charset="0"/>
                </a:rPr>
                <a:t>.</a:t>
              </a:r>
              <a:endParaRPr lang="en-GB" sz="1200" dirty="0">
                <a:solidFill>
                  <a:srgbClr val="7030A0"/>
                </a:solidFill>
                <a:effectLst/>
                <a:latin typeface="+mn-lt"/>
                <a:ea typeface="Calibri" panose="020F0502020204030204" pitchFamily="34" charset="0"/>
                <a:cs typeface="Times New Roman" panose="02020603050405020304" pitchFamily="18" charset="0"/>
              </a:endParaRPr>
            </a:p>
          </p:txBody>
        </p:sp>
      </p:grpSp>
      <p:pic>
        <p:nvPicPr>
          <p:cNvPr id="34" name="Picture 33" descr="Graphical user interface, application, PowerPoint&#10;&#10;Description automatically generated">
            <a:extLst>
              <a:ext uri="{FF2B5EF4-FFF2-40B4-BE49-F238E27FC236}">
                <a16:creationId xmlns:a16="http://schemas.microsoft.com/office/drawing/2014/main" id="{7ADEA587-60A9-4AF3-BDD1-9E0DFCF542F4}"/>
              </a:ext>
            </a:extLst>
          </p:cNvPr>
          <p:cNvPicPr>
            <a:picLocks noChangeAspect="1"/>
          </p:cNvPicPr>
          <p:nvPr/>
        </p:nvPicPr>
        <p:blipFill rotWithShape="1">
          <a:blip r:embed="rId2"/>
          <a:srcRect l="25209" t="35981" r="26342" b="53732"/>
          <a:stretch/>
        </p:blipFill>
        <p:spPr bwMode="auto">
          <a:xfrm>
            <a:off x="538700" y="5449781"/>
            <a:ext cx="8137300" cy="551268"/>
          </a:xfrm>
          <a:prstGeom prst="rect">
            <a:avLst/>
          </a:prstGeom>
          <a:ln>
            <a:noFill/>
          </a:ln>
          <a:extLst>
            <a:ext uri="{53640926-AAD7-44D8-BBD7-CCE9431645EC}">
              <a14:shadowObscured xmlns:a14="http://schemas.microsoft.com/office/drawing/2010/main"/>
            </a:ext>
          </a:extLst>
        </p:spPr>
      </p:pic>
      <p:pic>
        <p:nvPicPr>
          <p:cNvPr id="36" name="Picture 35" descr="Logo&#10;&#10;Description automatically generated">
            <a:extLst>
              <a:ext uri="{FF2B5EF4-FFF2-40B4-BE49-F238E27FC236}">
                <a16:creationId xmlns:a16="http://schemas.microsoft.com/office/drawing/2014/main" id="{C6A3B7F4-926D-4848-8FC3-947D0F0DCF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019" y="5528668"/>
            <a:ext cx="428831" cy="492826"/>
          </a:xfrm>
          <a:prstGeom prst="rect">
            <a:avLst/>
          </a:prstGeom>
        </p:spPr>
      </p:pic>
      <p:sp>
        <p:nvSpPr>
          <p:cNvPr id="37" name="TextBox 36">
            <a:extLst>
              <a:ext uri="{FF2B5EF4-FFF2-40B4-BE49-F238E27FC236}">
                <a16:creationId xmlns:a16="http://schemas.microsoft.com/office/drawing/2014/main" id="{513D05B4-0E66-473F-8BDB-D69572535331}"/>
              </a:ext>
            </a:extLst>
          </p:cNvPr>
          <p:cNvSpPr txBox="1"/>
          <p:nvPr/>
        </p:nvSpPr>
        <p:spPr>
          <a:xfrm>
            <a:off x="1457719" y="5567317"/>
            <a:ext cx="6976534" cy="461665"/>
          </a:xfrm>
          <a:prstGeom prst="rect">
            <a:avLst/>
          </a:prstGeom>
          <a:noFill/>
        </p:spPr>
        <p:txBody>
          <a:bodyPr wrap="square">
            <a:spAutoFit/>
          </a:bodyPr>
          <a:lstStyle/>
          <a:p>
            <a:pPr>
              <a:spcAft>
                <a:spcPts val="0"/>
              </a:spcAft>
            </a:pPr>
            <a:r>
              <a:rPr lang="en-GB" sz="1200" dirty="0">
                <a:effectLst/>
                <a:latin typeface="+mn-lt"/>
                <a:ea typeface="Times New Roman" panose="02020603050405020304" pitchFamily="18" charset="0"/>
                <a:cs typeface="Calibri" panose="020F0502020204030204" pitchFamily="34" charset="0"/>
              </a:rPr>
              <a:t>Morale is generally good, but staff are tired. We look forward to getting back to some form of normality and hopefully returning to as things were prior to the pandemic.</a:t>
            </a:r>
            <a:endParaRPr lang="en-GB" sz="1200" dirty="0">
              <a:effectLst/>
              <a:latin typeface="+mn-lt"/>
              <a:ea typeface="Calibri" panose="020F0502020204030204" pitchFamily="34" charset="0"/>
              <a:cs typeface="Times New Roman" panose="02020603050405020304" pitchFamily="18" charset="0"/>
            </a:endParaRPr>
          </a:p>
        </p:txBody>
      </p:sp>
      <p:sp>
        <p:nvSpPr>
          <p:cNvPr id="28" name="Footer Placeholder 16">
            <a:extLst>
              <a:ext uri="{FF2B5EF4-FFF2-40B4-BE49-F238E27FC236}">
                <a16:creationId xmlns:a16="http://schemas.microsoft.com/office/drawing/2014/main" id="{7968FE1A-1CD1-03B4-9890-AE3F90CC69E1}"/>
              </a:ext>
            </a:extLst>
          </p:cNvPr>
          <p:cNvSpPr>
            <a:spLocks noGrp="1"/>
          </p:cNvSpPr>
          <p:nvPr>
            <p:ph type="ftr" sz="quarter" idx="11"/>
          </p:nvPr>
        </p:nvSpPr>
        <p:spPr>
          <a:xfrm>
            <a:off x="368263" y="6328855"/>
            <a:ext cx="3723445" cy="360000"/>
          </a:xfrm>
        </p:spPr>
        <p:txBody>
          <a:bodyPr/>
          <a:lstStyle/>
          <a:p>
            <a:r>
              <a:rPr lang="en-GB" noProof="0" dirty="0"/>
              <a:t>Staff and Sussex Patients View on Access to GP-led Service</a:t>
            </a:r>
          </a:p>
          <a:p>
            <a:r>
              <a:rPr lang="en-GB" noProof="0" dirty="0"/>
              <a:t>May 2022</a:t>
            </a:r>
          </a:p>
        </p:txBody>
      </p:sp>
    </p:spTree>
    <p:extLst>
      <p:ext uri="{BB962C8B-B14F-4D97-AF65-F5344CB8AC3E}">
        <p14:creationId xmlns:p14="http://schemas.microsoft.com/office/powerpoint/2010/main" val="3858862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04397-1193-424C-82DF-0DACB08ABD2F}"/>
              </a:ext>
            </a:extLst>
          </p:cNvPr>
          <p:cNvSpPr>
            <a:spLocks noGrp="1"/>
          </p:cNvSpPr>
          <p:nvPr>
            <p:ph type="title"/>
          </p:nvPr>
        </p:nvSpPr>
        <p:spPr>
          <a:xfrm>
            <a:off x="478800" y="199029"/>
            <a:ext cx="8186400" cy="468000"/>
          </a:xfrm>
        </p:spPr>
        <p:txBody>
          <a:bodyPr/>
          <a:lstStyle/>
          <a:p>
            <a:r>
              <a:rPr lang="en-GB" sz="2800" dirty="0">
                <a:latin typeface="+mj-lt"/>
              </a:rPr>
              <a:t>What 3 things do patients need to know?</a:t>
            </a:r>
          </a:p>
        </p:txBody>
      </p:sp>
      <p:sp>
        <p:nvSpPr>
          <p:cNvPr id="5" name="Slide Number Placeholder 4">
            <a:extLst>
              <a:ext uri="{FF2B5EF4-FFF2-40B4-BE49-F238E27FC236}">
                <a16:creationId xmlns:a16="http://schemas.microsoft.com/office/drawing/2014/main" id="{DB2B7249-25D0-4D86-B7E9-285A9D52EA1A}"/>
              </a:ext>
            </a:extLst>
          </p:cNvPr>
          <p:cNvSpPr>
            <a:spLocks noGrp="1"/>
          </p:cNvSpPr>
          <p:nvPr>
            <p:ph type="sldNum" sz="quarter" idx="12"/>
          </p:nvPr>
        </p:nvSpPr>
        <p:spPr/>
        <p:txBody>
          <a:bodyPr/>
          <a:lstStyle/>
          <a:p>
            <a:fld id="{9295DF58-4118-4551-8C61-1A7ED177FA2D}" type="slidenum">
              <a:rPr lang="en-GB" noProof="0" smtClean="0"/>
              <a:pPr/>
              <a:t>15</a:t>
            </a:fld>
            <a:endParaRPr lang="en-GB" noProof="0" dirty="0"/>
          </a:p>
        </p:txBody>
      </p:sp>
      <p:sp>
        <p:nvSpPr>
          <p:cNvPr id="10" name="Content Placeholder 2">
            <a:extLst>
              <a:ext uri="{FF2B5EF4-FFF2-40B4-BE49-F238E27FC236}">
                <a16:creationId xmlns:a16="http://schemas.microsoft.com/office/drawing/2014/main" id="{4983D772-0AFD-4D49-82D7-0BC04BE5C37B}"/>
              </a:ext>
            </a:extLst>
          </p:cNvPr>
          <p:cNvSpPr>
            <a:spLocks noGrp="1"/>
          </p:cNvSpPr>
          <p:nvPr>
            <p:ph idx="1"/>
          </p:nvPr>
        </p:nvSpPr>
        <p:spPr>
          <a:xfrm>
            <a:off x="208800" y="807209"/>
            <a:ext cx="8752320" cy="4930150"/>
          </a:xfrm>
        </p:spPr>
        <p:txBody>
          <a:bodyPr/>
          <a:lstStyle/>
          <a:p>
            <a:r>
              <a:rPr lang="en-GB" sz="1200" b="1" dirty="0">
                <a:effectLst/>
                <a:ea typeface="Calibri" panose="020F0502020204030204" pitchFamily="34" charset="0"/>
              </a:rPr>
              <a:t>112 staff </a:t>
            </a:r>
            <a:r>
              <a:rPr lang="en-GB" sz="1200" dirty="0">
                <a:effectLst/>
                <a:ea typeface="Calibri" panose="020F0502020204030204" pitchFamily="34" charset="0"/>
              </a:rPr>
              <a:t>responded to this question: </a:t>
            </a:r>
            <a:r>
              <a:rPr lang="en-GB" sz="1200" b="1" dirty="0">
                <a:effectLst/>
                <a:ea typeface="Calibri" panose="020F0502020204030204" pitchFamily="34" charset="0"/>
              </a:rPr>
              <a:t>What three things do you think patients need to know before they contact your practice, that would help them and you?</a:t>
            </a:r>
            <a:r>
              <a:rPr lang="en-GB" sz="1200" dirty="0">
                <a:effectLst/>
                <a:ea typeface="Calibri" panose="020F0502020204030204" pitchFamily="34" charset="0"/>
              </a:rPr>
              <a:t> These are the top messages in order of frequency/popularity: </a:t>
            </a:r>
          </a:p>
          <a:p>
            <a:pPr marL="285750" indent="-285750">
              <a:buFont typeface="Arial" panose="020B0604020202020204" pitchFamily="34" charset="0"/>
              <a:buChar char="•"/>
            </a:pPr>
            <a:r>
              <a:rPr lang="en-GB" sz="1200" dirty="0">
                <a:effectLst/>
                <a:ea typeface="Times New Roman" panose="02020603050405020304" pitchFamily="18" charset="0"/>
              </a:rPr>
              <a:t>The GP practice is </a:t>
            </a:r>
            <a:r>
              <a:rPr lang="en-GB" sz="1200" b="1" dirty="0">
                <a:effectLst/>
                <a:ea typeface="Times New Roman" panose="02020603050405020304" pitchFamily="18" charset="0"/>
              </a:rPr>
              <a:t>under huge pressure </a:t>
            </a:r>
            <a:r>
              <a:rPr lang="en-GB" sz="1200" dirty="0">
                <a:effectLst/>
                <a:ea typeface="Times New Roman" panose="02020603050405020304" pitchFamily="18" charset="0"/>
              </a:rPr>
              <a:t>and may be short of staff due to Covid – please be patient, we are committed to helping you (40 mentions). </a:t>
            </a:r>
          </a:p>
          <a:p>
            <a:pPr marL="285750" indent="-285750">
              <a:buFont typeface="Arial" panose="020B0604020202020204" pitchFamily="34" charset="0"/>
              <a:buChar char="•"/>
            </a:pPr>
            <a:r>
              <a:rPr lang="en-GB" sz="1200" b="1" dirty="0">
                <a:effectLst/>
                <a:ea typeface="Times New Roman" panose="02020603050405020304" pitchFamily="18" charset="0"/>
              </a:rPr>
              <a:t>Options to try </a:t>
            </a:r>
            <a:r>
              <a:rPr lang="en-GB" sz="1200" dirty="0">
                <a:effectLst/>
                <a:ea typeface="Times New Roman" panose="02020603050405020304" pitchFamily="18" charset="0"/>
              </a:rPr>
              <a:t>before contacting the practice, e.g. pharmacy, self help, NHS 111, online info, physio and other First Contact Practitioners, etc (30 mentions). </a:t>
            </a:r>
          </a:p>
          <a:p>
            <a:pPr marL="285750" indent="-285750">
              <a:buFont typeface="Arial" panose="020B0604020202020204" pitchFamily="34" charset="0"/>
              <a:buChar char="•"/>
            </a:pPr>
            <a:r>
              <a:rPr lang="en-GB" sz="1200" dirty="0">
                <a:effectLst/>
                <a:ea typeface="Times New Roman" panose="02020603050405020304" pitchFamily="18" charset="0"/>
              </a:rPr>
              <a:t>You may be referred to </a:t>
            </a:r>
            <a:r>
              <a:rPr lang="en-GB" sz="1200" b="1" dirty="0">
                <a:effectLst/>
                <a:ea typeface="Times New Roman" panose="02020603050405020304" pitchFamily="18" charset="0"/>
              </a:rPr>
              <a:t>a practitioner other than a GP </a:t>
            </a:r>
            <a:r>
              <a:rPr lang="en-GB" sz="1200" dirty="0">
                <a:effectLst/>
                <a:ea typeface="Times New Roman" panose="02020603050405020304" pitchFamily="18" charset="0"/>
              </a:rPr>
              <a:t>– most appointments will be via phone first followed by face to face consultation if needed (19 mentions). </a:t>
            </a:r>
          </a:p>
          <a:p>
            <a:pPr marL="285750" indent="-285750">
              <a:buFont typeface="Arial" panose="020B0604020202020204" pitchFamily="34" charset="0"/>
              <a:buChar char="•"/>
            </a:pPr>
            <a:r>
              <a:rPr lang="en-GB" sz="1200" b="1" dirty="0">
                <a:effectLst/>
                <a:ea typeface="Times New Roman" panose="02020603050405020304" pitchFamily="18" charset="0"/>
              </a:rPr>
              <a:t>Be prepared: </a:t>
            </a:r>
            <a:r>
              <a:rPr lang="en-GB" sz="1200" dirty="0">
                <a:effectLst/>
                <a:ea typeface="Times New Roman" panose="02020603050405020304" pitchFamily="18" charset="0"/>
              </a:rPr>
              <a:t>give a clear description of symptoms and when they started (15 mentions).</a:t>
            </a:r>
          </a:p>
          <a:p>
            <a:pPr marL="285750" indent="-285750">
              <a:buFont typeface="Arial" panose="020B0604020202020204" pitchFamily="34" charset="0"/>
              <a:buChar char="•"/>
            </a:pPr>
            <a:r>
              <a:rPr lang="en-GB" sz="1200" b="1" dirty="0">
                <a:effectLst/>
                <a:ea typeface="Times New Roman" panose="02020603050405020304" pitchFamily="18" charset="0"/>
              </a:rPr>
              <a:t>How triage works</a:t>
            </a:r>
            <a:r>
              <a:rPr lang="en-GB" sz="1200" dirty="0">
                <a:effectLst/>
                <a:ea typeface="Times New Roman" panose="02020603050405020304" pitchFamily="18" charset="0"/>
              </a:rPr>
              <a:t>, i.e. the receptionist will ask you questions to direct you to the practitioner best suited to your needs (12 mentions). </a:t>
            </a:r>
          </a:p>
          <a:p>
            <a:pPr marL="285750" indent="-285750">
              <a:buFont typeface="Arial" panose="020B0604020202020204" pitchFamily="34" charset="0"/>
              <a:buChar char="•"/>
            </a:pPr>
            <a:r>
              <a:rPr lang="en-GB" sz="1200" b="1" dirty="0">
                <a:effectLst/>
                <a:ea typeface="Times New Roman" panose="02020603050405020304" pitchFamily="18" charset="0"/>
              </a:rPr>
              <a:t>How to book an appointment </a:t>
            </a:r>
            <a:r>
              <a:rPr lang="en-GB" sz="1200" dirty="0">
                <a:effectLst/>
                <a:ea typeface="Times New Roman" panose="02020603050405020304" pitchFamily="18" charset="0"/>
              </a:rPr>
              <a:t>(online or phone) and expected length of appointment (12 mentions). </a:t>
            </a:r>
          </a:p>
          <a:p>
            <a:pPr marL="285750" indent="-285750">
              <a:buFont typeface="Arial" panose="020B0604020202020204" pitchFamily="34" charset="0"/>
              <a:buChar char="•"/>
            </a:pPr>
            <a:r>
              <a:rPr lang="en-GB" sz="1200" b="1" dirty="0">
                <a:effectLst/>
                <a:ea typeface="Times New Roman" panose="02020603050405020304" pitchFamily="18" charset="0"/>
              </a:rPr>
              <a:t>Don’t be rude to staff</a:t>
            </a:r>
            <a:r>
              <a:rPr lang="en-GB" sz="1200" dirty="0">
                <a:effectLst/>
                <a:ea typeface="Times New Roman" panose="02020603050405020304" pitchFamily="18" charset="0"/>
              </a:rPr>
              <a:t>, it won’t help (9 mentions). </a:t>
            </a:r>
          </a:p>
          <a:p>
            <a:pPr marL="285750" indent="-285750">
              <a:buFont typeface="Arial" panose="020B0604020202020204" pitchFamily="34" charset="0"/>
              <a:buChar char="•"/>
            </a:pPr>
            <a:r>
              <a:rPr lang="en-GB" sz="1200" dirty="0">
                <a:effectLst/>
                <a:ea typeface="Times New Roman" panose="02020603050405020304" pitchFamily="18" charset="0"/>
              </a:rPr>
              <a:t>Face to face appointments </a:t>
            </a:r>
            <a:r>
              <a:rPr lang="en-GB" sz="1200" b="1" dirty="0">
                <a:effectLst/>
                <a:ea typeface="Times New Roman" panose="02020603050405020304" pitchFamily="18" charset="0"/>
              </a:rPr>
              <a:t>are an ongoing option </a:t>
            </a:r>
            <a:r>
              <a:rPr lang="en-GB" sz="1200" dirty="0">
                <a:effectLst/>
                <a:ea typeface="Times New Roman" panose="02020603050405020304" pitchFamily="18" charset="0"/>
              </a:rPr>
              <a:t>(8 mentions). </a:t>
            </a:r>
          </a:p>
          <a:p>
            <a:r>
              <a:rPr lang="en-GB" sz="1200" dirty="0">
                <a:effectLst/>
                <a:ea typeface="Calibri" panose="020F0502020204030204" pitchFamily="34" charset="0"/>
              </a:rPr>
              <a:t>Less frequently mentioned but still common were:</a:t>
            </a:r>
          </a:p>
          <a:p>
            <a:pPr marL="171450" indent="-171450">
              <a:buFont typeface="Arial" panose="020B0604020202020204" pitchFamily="34" charset="0"/>
              <a:buChar char="•"/>
            </a:pPr>
            <a:r>
              <a:rPr lang="en-GB" sz="1200" b="1" dirty="0">
                <a:effectLst/>
                <a:ea typeface="Times New Roman" panose="02020603050405020304" pitchFamily="18" charset="0"/>
              </a:rPr>
              <a:t>Follow our Covid requirements </a:t>
            </a:r>
            <a:r>
              <a:rPr lang="en-GB" sz="1200" dirty="0">
                <a:effectLst/>
                <a:ea typeface="Times New Roman" panose="02020603050405020304" pitchFamily="18" charset="0"/>
              </a:rPr>
              <a:t>(mask, waiting arrangements, etc).</a:t>
            </a:r>
            <a:endParaRPr lang="en-GB" sz="1200" dirty="0">
              <a:ea typeface="Times New Roman" panose="02020603050405020304" pitchFamily="18" charset="0"/>
            </a:endParaRPr>
          </a:p>
          <a:p>
            <a:pPr marL="171450" indent="-171450">
              <a:buFont typeface="Arial" panose="020B0604020202020204" pitchFamily="34" charset="0"/>
              <a:buChar char="•"/>
            </a:pPr>
            <a:r>
              <a:rPr lang="en-GB" sz="1200" b="1" dirty="0">
                <a:effectLst/>
                <a:ea typeface="Times New Roman" panose="02020603050405020304" pitchFamily="18" charset="0"/>
              </a:rPr>
              <a:t>Book on the day </a:t>
            </a:r>
            <a:r>
              <a:rPr lang="en-GB" sz="1200" dirty="0">
                <a:effectLst/>
                <a:ea typeface="Times New Roman" panose="02020603050405020304" pitchFamily="18" charset="0"/>
              </a:rPr>
              <a:t>appointments over the phone – </a:t>
            </a:r>
            <a:r>
              <a:rPr lang="en-GB" sz="1200" b="1" dirty="0">
                <a:effectLst/>
                <a:ea typeface="Times New Roman" panose="02020603050405020304" pitchFamily="18" charset="0"/>
              </a:rPr>
              <a:t>book advance </a:t>
            </a:r>
            <a:r>
              <a:rPr lang="en-GB" sz="1200" dirty="0">
                <a:effectLst/>
                <a:ea typeface="Times New Roman" panose="02020603050405020304" pitchFamily="18" charset="0"/>
              </a:rPr>
              <a:t>appointments online.</a:t>
            </a:r>
            <a:endParaRPr lang="en-GB" sz="1200" dirty="0">
              <a:effectLst/>
              <a:ea typeface="Calibri" panose="020F0502020204030204" pitchFamily="34" charset="0"/>
            </a:endParaRPr>
          </a:p>
          <a:p>
            <a:pPr>
              <a:spcAft>
                <a:spcPts val="0"/>
              </a:spcAft>
            </a:pPr>
            <a:endParaRPr lang="en-GB" sz="1200" dirty="0">
              <a:effectLst/>
              <a:ea typeface="Calibri" panose="020F0502020204030204" pitchFamily="34" charset="0"/>
            </a:endParaRPr>
          </a:p>
          <a:p>
            <a:endParaRPr lang="en-GB" sz="1200" dirty="0">
              <a:effectLst/>
              <a:ea typeface="Calibri" panose="020F0502020204030204" pitchFamily="34" charset="0"/>
            </a:endParaRPr>
          </a:p>
          <a:p>
            <a:endParaRPr lang="en-GB" sz="1200" dirty="0">
              <a:effectLst/>
              <a:ea typeface="Calibri" panose="020F0502020204030204" pitchFamily="34" charset="0"/>
            </a:endParaRPr>
          </a:p>
          <a:p>
            <a:endParaRPr lang="en-GB" sz="1200" dirty="0">
              <a:effectLst/>
              <a:ea typeface="Calibri" panose="020F0502020204030204" pitchFamily="34" charset="0"/>
            </a:endParaRPr>
          </a:p>
          <a:p>
            <a:endParaRPr lang="en-GB" sz="1200" dirty="0">
              <a:effectLst/>
              <a:ea typeface="Calibri" panose="020F0502020204030204" pitchFamily="34" charset="0"/>
            </a:endParaRPr>
          </a:p>
          <a:p>
            <a:endParaRPr lang="en-GB" sz="1200" dirty="0">
              <a:effectLst/>
              <a:ea typeface="Times New Roman" panose="02020603050405020304" pitchFamily="18" charset="0"/>
            </a:endParaRPr>
          </a:p>
          <a:p>
            <a:endParaRPr lang="en-GB" sz="1200" dirty="0">
              <a:effectLst/>
              <a:ea typeface="Calibri" panose="020F0502020204030204" pitchFamily="34" charset="0"/>
            </a:endParaRPr>
          </a:p>
          <a:p>
            <a:r>
              <a:rPr lang="en-GB" sz="1200" dirty="0">
                <a:effectLst/>
                <a:ea typeface="Calibri" panose="020F0502020204030204" pitchFamily="34" charset="0"/>
              </a:rPr>
              <a:t> </a:t>
            </a:r>
          </a:p>
        </p:txBody>
      </p:sp>
      <p:sp>
        <p:nvSpPr>
          <p:cNvPr id="6" name="Footer Placeholder 16">
            <a:extLst>
              <a:ext uri="{FF2B5EF4-FFF2-40B4-BE49-F238E27FC236}">
                <a16:creationId xmlns:a16="http://schemas.microsoft.com/office/drawing/2014/main" id="{7636F8CB-487D-DA18-1247-4FC7E98B42C3}"/>
              </a:ext>
            </a:extLst>
          </p:cNvPr>
          <p:cNvSpPr>
            <a:spLocks noGrp="1"/>
          </p:cNvSpPr>
          <p:nvPr>
            <p:ph type="ftr" sz="quarter" idx="11"/>
          </p:nvPr>
        </p:nvSpPr>
        <p:spPr>
          <a:xfrm>
            <a:off x="368263" y="6328855"/>
            <a:ext cx="3723445" cy="360000"/>
          </a:xfrm>
        </p:spPr>
        <p:txBody>
          <a:bodyPr/>
          <a:lstStyle/>
          <a:p>
            <a:r>
              <a:rPr lang="en-GB" noProof="0" dirty="0"/>
              <a:t>Staff and Sussex Patients View on Access to GP-led Service</a:t>
            </a:r>
          </a:p>
          <a:p>
            <a:r>
              <a:rPr lang="en-GB" noProof="0" dirty="0"/>
              <a:t>May 2022</a:t>
            </a:r>
          </a:p>
        </p:txBody>
      </p:sp>
    </p:spTree>
    <p:extLst>
      <p:ext uri="{BB962C8B-B14F-4D97-AF65-F5344CB8AC3E}">
        <p14:creationId xmlns:p14="http://schemas.microsoft.com/office/powerpoint/2010/main" val="3899794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6" descr="A picture containing text&#10;&#10;Description automatically generated">
            <a:extLst>
              <a:ext uri="{FF2B5EF4-FFF2-40B4-BE49-F238E27FC236}">
                <a16:creationId xmlns:a16="http://schemas.microsoft.com/office/drawing/2014/main" id="{535294A6-F305-48A3-983B-7C5E468AE093}"/>
              </a:ext>
            </a:extLst>
          </p:cNvPr>
          <p:cNvPicPr>
            <a:picLocks noChangeAspect="1"/>
          </p:cNvPicPr>
          <p:nvPr/>
        </p:nvPicPr>
        <p:blipFill>
          <a:blip r:embed="rId2" cstate="print">
            <a:extLst>
              <a:ext uri="{28A0092B-C50C-407E-A947-70E740481C1C}">
                <a14:useLocalDpi xmlns:a14="http://schemas.microsoft.com/office/drawing/2010/main" val="0"/>
              </a:ext>
            </a:extLst>
          </a:blip>
          <a:srcRect l="5556" r="5556"/>
          <a:stretch>
            <a:fillRect/>
          </a:stretch>
        </p:blipFill>
        <p:spPr>
          <a:xfrm>
            <a:off x="-4652" y="-13848"/>
            <a:ext cx="9144000" cy="6858000"/>
          </a:xfrm>
          <a:prstGeom prst="rect">
            <a:avLst/>
          </a:prstGeom>
        </p:spPr>
      </p:pic>
      <p:pic>
        <p:nvPicPr>
          <p:cNvPr id="8" name="Picture Placeholder 3" descr="P1031 HWE Brand project - PPT template - Slide 11.png"/>
          <p:cNvPicPr>
            <a:picLocks noChangeAspect="1"/>
          </p:cNvPicPr>
          <p:nvPr/>
        </p:nvPicPr>
        <p:blipFill>
          <a:blip r:embed="rId3" cstate="print"/>
          <a:srcRect t="188" b="188"/>
          <a:stretch>
            <a:fillRect/>
          </a:stretch>
        </p:blipFill>
        <p:spPr>
          <a:xfrm flipV="1">
            <a:off x="0" y="0"/>
            <a:ext cx="9144000" cy="6858000"/>
          </a:xfrm>
          <a:prstGeom prst="rect">
            <a:avLst/>
          </a:prstGeom>
        </p:spPr>
      </p:pic>
      <p:sp>
        <p:nvSpPr>
          <p:cNvPr id="6" name="Title 5"/>
          <p:cNvSpPr>
            <a:spLocks noGrp="1"/>
          </p:cNvSpPr>
          <p:nvPr>
            <p:ph type="ctrTitle"/>
          </p:nvPr>
        </p:nvSpPr>
        <p:spPr>
          <a:xfrm>
            <a:off x="238129" y="4643668"/>
            <a:ext cx="5904000" cy="1728000"/>
          </a:xfrm>
        </p:spPr>
        <p:txBody>
          <a:bodyPr/>
          <a:lstStyle/>
          <a:p>
            <a:r>
              <a:rPr lang="en-GB" dirty="0">
                <a:latin typeface="Century Gothic"/>
              </a:rPr>
              <a:t>Snapshot of themes from patient feedback</a:t>
            </a:r>
            <a:endParaRPr lang="en-GB" dirty="0"/>
          </a:p>
        </p:txBody>
      </p:sp>
    </p:spTree>
    <p:extLst>
      <p:ext uri="{BB962C8B-B14F-4D97-AF65-F5344CB8AC3E}">
        <p14:creationId xmlns:p14="http://schemas.microsoft.com/office/powerpoint/2010/main" val="752310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128E7D2-2F52-48A2-97DF-8B42EB6F6D4A}"/>
              </a:ext>
            </a:extLst>
          </p:cNvPr>
          <p:cNvSpPr>
            <a:spLocks noGrp="1"/>
          </p:cNvSpPr>
          <p:nvPr>
            <p:ph type="sldNum" sz="quarter" idx="12"/>
          </p:nvPr>
        </p:nvSpPr>
        <p:spPr/>
        <p:txBody>
          <a:bodyPr/>
          <a:lstStyle/>
          <a:p>
            <a:fld id="{9295DF58-4118-4551-8C61-1A7ED177FA2D}" type="slidenum">
              <a:rPr lang="en-GB" noProof="0" smtClean="0"/>
              <a:pPr/>
              <a:t>17</a:t>
            </a:fld>
            <a:endParaRPr lang="en-GB" noProof="0" dirty="0"/>
          </a:p>
        </p:txBody>
      </p:sp>
      <p:pic>
        <p:nvPicPr>
          <p:cNvPr id="8" name="Picture Placeholder 7">
            <a:extLst>
              <a:ext uri="{FF2B5EF4-FFF2-40B4-BE49-F238E27FC236}">
                <a16:creationId xmlns:a16="http://schemas.microsoft.com/office/drawing/2014/main" id="{0B547484-461A-42A4-A66D-319D96BAFB72}"/>
              </a:ext>
            </a:extLst>
          </p:cNvPr>
          <p:cNvPicPr>
            <a:picLocks noChangeAspect="1"/>
          </p:cNvPicPr>
          <p:nvPr/>
        </p:nvPicPr>
        <p:blipFill rotWithShape="1">
          <a:blip r:embed="rId2">
            <a:extLst>
              <a:ext uri="{28A0092B-C50C-407E-A947-70E740481C1C}">
                <a14:useLocalDpi xmlns:a14="http://schemas.microsoft.com/office/drawing/2010/main" val="0"/>
              </a:ext>
            </a:extLst>
          </a:blip>
          <a:srcRect l="9016" t="177" r="34182" b="-177"/>
          <a:stretch/>
        </p:blipFill>
        <p:spPr>
          <a:xfrm>
            <a:off x="368264" y="458834"/>
            <a:ext cx="2529052" cy="2970166"/>
          </a:xfrm>
          <a:prstGeom prst="rect">
            <a:avLst/>
          </a:prstGeom>
        </p:spPr>
      </p:pic>
      <p:sp>
        <p:nvSpPr>
          <p:cNvPr id="9" name="Content Placeholder 2">
            <a:extLst>
              <a:ext uri="{FF2B5EF4-FFF2-40B4-BE49-F238E27FC236}">
                <a16:creationId xmlns:a16="http://schemas.microsoft.com/office/drawing/2014/main" id="{7D4AE0D2-E6E2-4D34-8EFE-9EF2BCD2FCC2}"/>
              </a:ext>
            </a:extLst>
          </p:cNvPr>
          <p:cNvSpPr txBox="1">
            <a:spLocks/>
          </p:cNvSpPr>
          <p:nvPr/>
        </p:nvSpPr>
        <p:spPr>
          <a:xfrm>
            <a:off x="421554" y="3752792"/>
            <a:ext cx="2508928" cy="2155639"/>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Century Gothic" panose="020B0502020202020204" pitchFamily="34" charset="0"/>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400" dirty="0">
                <a:solidFill>
                  <a:srgbClr val="84BD00"/>
                </a:solidFill>
              </a:rPr>
              <a:t>“</a:t>
            </a:r>
            <a:r>
              <a:rPr lang="en-GB" sz="1400" i="1" dirty="0">
                <a:solidFill>
                  <a:srgbClr val="84BD00"/>
                </a:solidFill>
              </a:rPr>
              <a:t>Getting through is not so much the problem. Its listening to the recorded message on and one, that annoys me. I forget which number to press as there is so much to listen too.”</a:t>
            </a:r>
            <a:r>
              <a:rPr lang="en-US" sz="1400" i="1" dirty="0">
                <a:solidFill>
                  <a:srgbClr val="84BD00"/>
                </a:solidFill>
              </a:rPr>
              <a:t>  </a:t>
            </a:r>
          </a:p>
          <a:p>
            <a:pPr>
              <a:spcBef>
                <a:spcPts val="200"/>
              </a:spcBef>
              <a:spcAft>
                <a:spcPts val="1500"/>
              </a:spcAft>
            </a:pPr>
            <a:endParaRPr lang="en-GB" sz="1400" dirty="0">
              <a:ea typeface="Times New Roman" panose="02020603050405020304" pitchFamily="18" charset="0"/>
            </a:endParaRPr>
          </a:p>
        </p:txBody>
      </p:sp>
      <p:sp>
        <p:nvSpPr>
          <p:cNvPr id="10" name="Title 1">
            <a:extLst>
              <a:ext uri="{FF2B5EF4-FFF2-40B4-BE49-F238E27FC236}">
                <a16:creationId xmlns:a16="http://schemas.microsoft.com/office/drawing/2014/main" id="{1441DAC2-2422-4F53-8692-0FF1F19256B7}"/>
              </a:ext>
            </a:extLst>
          </p:cNvPr>
          <p:cNvSpPr>
            <a:spLocks noGrp="1"/>
          </p:cNvSpPr>
          <p:nvPr>
            <p:ph type="title"/>
          </p:nvPr>
        </p:nvSpPr>
        <p:spPr>
          <a:xfrm>
            <a:off x="3147646" y="617538"/>
            <a:ext cx="5628090" cy="468312"/>
          </a:xfrm>
        </p:spPr>
        <p:txBody>
          <a:bodyPr/>
          <a:lstStyle/>
          <a:p>
            <a:r>
              <a:rPr lang="en-GB" sz="2800" dirty="0">
                <a:latin typeface="+mj-lt"/>
              </a:rPr>
              <a:t>Snapshot of </a:t>
            </a:r>
            <a:r>
              <a:rPr lang="en-GB" sz="2800" b="1" dirty="0">
                <a:latin typeface="+mj-lt"/>
              </a:rPr>
              <a:t>themes</a:t>
            </a:r>
            <a:endParaRPr lang="en-GB" sz="2800" dirty="0">
              <a:latin typeface="+mj-lt"/>
            </a:endParaRPr>
          </a:p>
        </p:txBody>
      </p:sp>
      <p:sp>
        <p:nvSpPr>
          <p:cNvPr id="11" name="Content Placeholder 2">
            <a:extLst>
              <a:ext uri="{FF2B5EF4-FFF2-40B4-BE49-F238E27FC236}">
                <a16:creationId xmlns:a16="http://schemas.microsoft.com/office/drawing/2014/main" id="{D98F40BD-8131-4F21-A9E0-67845DAC2FAF}"/>
              </a:ext>
            </a:extLst>
          </p:cNvPr>
          <p:cNvSpPr>
            <a:spLocks noGrp="1"/>
          </p:cNvSpPr>
          <p:nvPr>
            <p:ph idx="1"/>
          </p:nvPr>
        </p:nvSpPr>
        <p:spPr>
          <a:xfrm>
            <a:off x="3147646" y="1309056"/>
            <a:ext cx="5615427" cy="4657638"/>
          </a:xfrm>
        </p:spPr>
        <p:txBody>
          <a:bodyPr/>
          <a:lstStyle/>
          <a:p>
            <a:pPr marL="285750" indent="-285750">
              <a:spcBef>
                <a:spcPts val="200"/>
              </a:spcBef>
              <a:spcAft>
                <a:spcPts val="1500"/>
              </a:spcAft>
              <a:buFont typeface="Courier New" panose="02070309020205020404" pitchFamily="49" charset="0"/>
              <a:buChar char="o"/>
            </a:pPr>
            <a:r>
              <a:rPr lang="en-GB" sz="1200" b="1" dirty="0">
                <a:effectLst/>
                <a:ea typeface="Times New Roman" panose="02020603050405020304" pitchFamily="18" charset="0"/>
              </a:rPr>
              <a:t>Long Telephone Queues </a:t>
            </a:r>
            <a:r>
              <a:rPr lang="en-GB" sz="1200" dirty="0">
                <a:effectLst/>
                <a:ea typeface="Times New Roman" panose="02020603050405020304" pitchFamily="18" charset="0"/>
              </a:rPr>
              <a:t>– Large amount of feedback across all areas regarding the length of time it takes to get through to surgeries. Many commented that they had to try multiple times. The feeling of frustration can often be </a:t>
            </a:r>
            <a:r>
              <a:rPr lang="en-GB" sz="1200" b="1" dirty="0">
                <a:effectLst/>
                <a:ea typeface="Times New Roman" panose="02020603050405020304" pitchFamily="18" charset="0"/>
              </a:rPr>
              <a:t>exacerbated by lengthy messages whilst on hold</a:t>
            </a:r>
            <a:r>
              <a:rPr lang="en-GB" sz="1200" dirty="0">
                <a:effectLst/>
                <a:ea typeface="Times New Roman" panose="02020603050405020304" pitchFamily="18" charset="0"/>
              </a:rPr>
              <a:t>.</a:t>
            </a:r>
          </a:p>
          <a:p>
            <a:pPr marL="285750" indent="-285750">
              <a:spcBef>
                <a:spcPts val="200"/>
              </a:spcBef>
              <a:spcAft>
                <a:spcPts val="1500"/>
              </a:spcAft>
              <a:buFont typeface="Courier New" panose="02070309020205020404" pitchFamily="49" charset="0"/>
              <a:buChar char="o"/>
            </a:pPr>
            <a:r>
              <a:rPr lang="en-GB" sz="1200" b="1" dirty="0">
                <a:effectLst/>
                <a:ea typeface="Times New Roman" panose="02020603050405020304" pitchFamily="18" charset="0"/>
              </a:rPr>
              <a:t>Availability of consultations </a:t>
            </a:r>
            <a:r>
              <a:rPr lang="en-GB" sz="1200" dirty="0">
                <a:effectLst/>
                <a:ea typeface="Times New Roman" panose="02020603050405020304" pitchFamily="18" charset="0"/>
              </a:rPr>
              <a:t>– For those registered to surgeries that appear all to offer on the day consultations, they have commented that by the time they get through on the phone, all the allocation for the day had gone</a:t>
            </a:r>
            <a:r>
              <a:rPr lang="en-GB" sz="1200" dirty="0">
                <a:ea typeface="Times New Roman" panose="02020603050405020304" pitchFamily="18" charset="0"/>
              </a:rPr>
              <a:t>. This is despite calling as soon as the lines open.</a:t>
            </a:r>
            <a:br>
              <a:rPr lang="en-GB" sz="1200" dirty="0">
                <a:ea typeface="Times New Roman" panose="02020603050405020304" pitchFamily="18" charset="0"/>
              </a:rPr>
            </a:br>
            <a:r>
              <a:rPr lang="en-GB" sz="1200" dirty="0">
                <a:ea typeface="Times New Roman" panose="02020603050405020304" pitchFamily="18" charset="0"/>
              </a:rPr>
              <a:t>They</a:t>
            </a:r>
            <a:r>
              <a:rPr lang="en-GB" sz="1200" dirty="0">
                <a:effectLst/>
                <a:ea typeface="Times New Roman" panose="02020603050405020304" pitchFamily="18" charset="0"/>
              </a:rPr>
              <a:t> are told to try again the next day. </a:t>
            </a:r>
          </a:p>
          <a:p>
            <a:pPr marL="285750" indent="-285750">
              <a:spcBef>
                <a:spcPts val="200"/>
              </a:spcBef>
              <a:spcAft>
                <a:spcPts val="1500"/>
              </a:spcAft>
              <a:buFont typeface="Courier New" panose="02070309020205020404" pitchFamily="49" charset="0"/>
              <a:buChar char="o"/>
            </a:pPr>
            <a:r>
              <a:rPr lang="en-GB" sz="1200" b="1" dirty="0">
                <a:effectLst/>
                <a:ea typeface="Times New Roman" panose="02020603050405020304" pitchFamily="18" charset="0"/>
              </a:rPr>
              <a:t>Telephone consultations – </a:t>
            </a:r>
            <a:r>
              <a:rPr lang="en-GB" sz="1200" dirty="0">
                <a:effectLst/>
                <a:ea typeface="Times New Roman" panose="02020603050405020304" pitchFamily="18" charset="0"/>
              </a:rPr>
              <a:t>Mixed feedback with some preferring the immediacy and efficiency of telephone consultations, whilst others question the diagnostic effectiveness of them. Most respondents would prefer a more narrow time window for a call back in order to fit in with working and home pressures. </a:t>
            </a:r>
            <a:endParaRPr lang="en-GB" sz="1200" dirty="0">
              <a:ea typeface="Times New Roman" panose="02020603050405020304" pitchFamily="18" charset="0"/>
            </a:endParaRPr>
          </a:p>
          <a:p>
            <a:pPr marL="285750" indent="-285750">
              <a:spcBef>
                <a:spcPts val="200"/>
              </a:spcBef>
              <a:spcAft>
                <a:spcPts val="600"/>
              </a:spcAft>
              <a:buFont typeface="Courier New" panose="02070309020205020404" pitchFamily="49" charset="0"/>
              <a:buChar char="o"/>
            </a:pPr>
            <a:r>
              <a:rPr lang="en-GB" sz="1200" b="1" dirty="0">
                <a:ea typeface="Times New Roman" panose="02020603050405020304" pitchFamily="18" charset="0"/>
              </a:rPr>
              <a:t>Online Services – </a:t>
            </a:r>
            <a:r>
              <a:rPr lang="en-GB" sz="1200" dirty="0">
                <a:ea typeface="Times New Roman" panose="02020603050405020304" pitchFamily="18" charset="0"/>
              </a:rPr>
              <a:t>A mixed collection of responses from those who like the convenience of online services such as eConsult, to those who find it frustrating or impersonal. Digital exclusion is a factor for those who don’t use the internet or who cannot get the system to work for them. </a:t>
            </a:r>
          </a:p>
          <a:p>
            <a:pPr marL="268288">
              <a:spcBef>
                <a:spcPts val="200"/>
              </a:spcBef>
              <a:spcAft>
                <a:spcPts val="1500"/>
              </a:spcAft>
            </a:pPr>
            <a:r>
              <a:rPr lang="en-GB" sz="1200" dirty="0">
                <a:ea typeface="Times New Roman" panose="02020603050405020304" pitchFamily="18" charset="0"/>
              </a:rPr>
              <a:t>It should be noted that sources of evidence suggests online booking is not always favourable, nor universally available.</a:t>
            </a:r>
          </a:p>
          <a:p>
            <a:pPr>
              <a:spcBef>
                <a:spcPts val="200"/>
              </a:spcBef>
              <a:spcAft>
                <a:spcPts val="1500"/>
              </a:spcAft>
            </a:pPr>
            <a:br>
              <a:rPr lang="en-GB" sz="1200" dirty="0">
                <a:effectLst/>
                <a:ea typeface="Times New Roman" panose="02020603050405020304" pitchFamily="18" charset="0"/>
              </a:rPr>
            </a:br>
            <a:br>
              <a:rPr lang="en-GB" sz="1400" dirty="0">
                <a:effectLst/>
                <a:ea typeface="Times New Roman" panose="02020603050405020304" pitchFamily="18" charset="0"/>
              </a:rPr>
            </a:br>
            <a:endParaRPr lang="en-GB" sz="1400" b="1" dirty="0">
              <a:effectLst/>
              <a:ea typeface="Times New Roman" panose="02020603050405020304" pitchFamily="18" charset="0"/>
            </a:endParaRPr>
          </a:p>
        </p:txBody>
      </p:sp>
      <p:sp>
        <p:nvSpPr>
          <p:cNvPr id="13" name="Footer Placeholder 16">
            <a:extLst>
              <a:ext uri="{FF2B5EF4-FFF2-40B4-BE49-F238E27FC236}">
                <a16:creationId xmlns:a16="http://schemas.microsoft.com/office/drawing/2014/main" id="{02F3573C-6FD8-A619-EE30-E92B14C88392}"/>
              </a:ext>
            </a:extLst>
          </p:cNvPr>
          <p:cNvSpPr>
            <a:spLocks noGrp="1"/>
          </p:cNvSpPr>
          <p:nvPr>
            <p:ph type="ftr" sz="quarter" idx="11"/>
          </p:nvPr>
        </p:nvSpPr>
        <p:spPr>
          <a:xfrm>
            <a:off x="368263" y="6328855"/>
            <a:ext cx="3723445" cy="360000"/>
          </a:xfrm>
        </p:spPr>
        <p:txBody>
          <a:bodyPr/>
          <a:lstStyle/>
          <a:p>
            <a:r>
              <a:rPr lang="en-GB" noProof="0" dirty="0"/>
              <a:t>Staff and Sussex Patients View on Access to GP-led Service</a:t>
            </a:r>
          </a:p>
          <a:p>
            <a:r>
              <a:rPr lang="en-GB" noProof="0" dirty="0"/>
              <a:t>May 2022</a:t>
            </a:r>
          </a:p>
        </p:txBody>
      </p:sp>
    </p:spTree>
    <p:extLst>
      <p:ext uri="{BB962C8B-B14F-4D97-AF65-F5344CB8AC3E}">
        <p14:creationId xmlns:p14="http://schemas.microsoft.com/office/powerpoint/2010/main" val="3372042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B255E-0AB3-4801-A447-54BCC434D4B8}"/>
              </a:ext>
            </a:extLst>
          </p:cNvPr>
          <p:cNvSpPr>
            <a:spLocks noGrp="1"/>
          </p:cNvSpPr>
          <p:nvPr>
            <p:ph type="title"/>
          </p:nvPr>
        </p:nvSpPr>
        <p:spPr>
          <a:xfrm>
            <a:off x="3261978" y="589465"/>
            <a:ext cx="6070302" cy="468000"/>
          </a:xfrm>
        </p:spPr>
        <p:txBody>
          <a:bodyPr/>
          <a:lstStyle/>
          <a:p>
            <a:r>
              <a:rPr lang="en-GB" sz="2800" dirty="0">
                <a:latin typeface="+mj-lt"/>
              </a:rPr>
              <a:t>Snapshot of </a:t>
            </a:r>
            <a:r>
              <a:rPr lang="en-GB" sz="2800" b="1" dirty="0">
                <a:latin typeface="+mj-lt"/>
              </a:rPr>
              <a:t>themes</a:t>
            </a:r>
            <a:endParaRPr lang="en-GB" sz="2800" dirty="0"/>
          </a:p>
        </p:txBody>
      </p:sp>
      <p:sp>
        <p:nvSpPr>
          <p:cNvPr id="5" name="Slide Number Placeholder 4">
            <a:extLst>
              <a:ext uri="{FF2B5EF4-FFF2-40B4-BE49-F238E27FC236}">
                <a16:creationId xmlns:a16="http://schemas.microsoft.com/office/drawing/2014/main" id="{44CE7AAE-D27F-4B57-9003-D703CED889BF}"/>
              </a:ext>
            </a:extLst>
          </p:cNvPr>
          <p:cNvSpPr>
            <a:spLocks noGrp="1"/>
          </p:cNvSpPr>
          <p:nvPr>
            <p:ph type="sldNum" sz="quarter" idx="12"/>
          </p:nvPr>
        </p:nvSpPr>
        <p:spPr/>
        <p:txBody>
          <a:bodyPr/>
          <a:lstStyle/>
          <a:p>
            <a:fld id="{9295DF58-4118-4551-8C61-1A7ED177FA2D}" type="slidenum">
              <a:rPr lang="en-GB" noProof="0" smtClean="0"/>
              <a:pPr/>
              <a:t>18</a:t>
            </a:fld>
            <a:endParaRPr lang="en-GB" noProof="0" dirty="0"/>
          </a:p>
        </p:txBody>
      </p:sp>
      <p:pic>
        <p:nvPicPr>
          <p:cNvPr id="8" name="Picture Placeholder 7">
            <a:extLst>
              <a:ext uri="{FF2B5EF4-FFF2-40B4-BE49-F238E27FC236}">
                <a16:creationId xmlns:a16="http://schemas.microsoft.com/office/drawing/2014/main" id="{3B0D62CB-CC35-412E-9BB0-3167F36D950D}"/>
              </a:ext>
            </a:extLst>
          </p:cNvPr>
          <p:cNvPicPr>
            <a:picLocks noGrp="1" noChangeAspect="1"/>
          </p:cNvPicPr>
          <p:nvPr>
            <p:ph type="pic" sz="quarter" idx="14"/>
          </p:nvPr>
        </p:nvPicPr>
        <p:blipFill rotWithShape="1">
          <a:blip r:embed="rId2" cstate="print">
            <a:extLst>
              <a:ext uri="{28A0092B-C50C-407E-A947-70E740481C1C}">
                <a14:useLocalDpi xmlns:a14="http://schemas.microsoft.com/office/drawing/2010/main" val="0"/>
              </a:ext>
            </a:extLst>
          </a:blip>
          <a:srcRect l="20370" t="12975" r="38649" b="14814"/>
          <a:stretch/>
        </p:blipFill>
        <p:spPr>
          <a:xfrm>
            <a:off x="401429" y="530418"/>
            <a:ext cx="2397189" cy="2815304"/>
          </a:xfrm>
        </p:spPr>
      </p:pic>
      <p:sp>
        <p:nvSpPr>
          <p:cNvPr id="9" name="Content Placeholder 2">
            <a:extLst>
              <a:ext uri="{FF2B5EF4-FFF2-40B4-BE49-F238E27FC236}">
                <a16:creationId xmlns:a16="http://schemas.microsoft.com/office/drawing/2014/main" id="{A97B39FE-9847-4FFB-A139-50787F95C7A7}"/>
              </a:ext>
            </a:extLst>
          </p:cNvPr>
          <p:cNvSpPr txBox="1">
            <a:spLocks/>
          </p:cNvSpPr>
          <p:nvPr/>
        </p:nvSpPr>
        <p:spPr>
          <a:xfrm>
            <a:off x="421554" y="3577303"/>
            <a:ext cx="2617210" cy="2281743"/>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Century Gothic" panose="020B0502020202020204" pitchFamily="34" charset="0"/>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00"/>
              </a:spcBef>
              <a:spcAft>
                <a:spcPts val="1500"/>
              </a:spcAft>
            </a:pPr>
            <a:r>
              <a:rPr lang="en-GB" sz="1200" i="1" dirty="0">
                <a:solidFill>
                  <a:schemeClr val="accent2"/>
                </a:solidFill>
                <a:effectLst/>
                <a:ea typeface="Calibri" panose="020F0502020204030204" pitchFamily="34" charset="0"/>
              </a:rPr>
              <a:t>“Phone call consultations don’t make me feel reassured. I cannot see how a doctor can discuss a condition or make an informed decision as to what is wrong</a:t>
            </a:r>
            <a:r>
              <a:rPr lang="en-GB" sz="1200" i="1" dirty="0">
                <a:solidFill>
                  <a:srgbClr val="84BD00"/>
                </a:solidFill>
                <a:effectLst/>
                <a:ea typeface="Calibri" panose="020F0502020204030204" pitchFamily="34" charset="0"/>
              </a:rPr>
              <a:t>. </a:t>
            </a:r>
            <a:r>
              <a:rPr lang="en-GB" sz="1200" i="1" dirty="0">
                <a:solidFill>
                  <a:srgbClr val="84BD00"/>
                </a:solidFill>
              </a:rPr>
              <a:t>If a patient is not known to a particular doctor in the surgery, they cannot see the weight, skin condition, and other conditions that the patient may be unaware they have. The patient may not be able to explain their condition over the phone.</a:t>
            </a:r>
            <a:r>
              <a:rPr lang="en-GB" sz="1200" i="1" dirty="0">
                <a:solidFill>
                  <a:srgbClr val="84BD00"/>
                </a:solidFill>
                <a:effectLst/>
                <a:ea typeface="Calibri" panose="020F0502020204030204" pitchFamily="34" charset="0"/>
              </a:rPr>
              <a:t>” </a:t>
            </a:r>
          </a:p>
          <a:p>
            <a:pPr>
              <a:spcBef>
                <a:spcPts val="200"/>
              </a:spcBef>
              <a:spcAft>
                <a:spcPts val="1500"/>
              </a:spcAft>
            </a:pPr>
            <a:endParaRPr lang="en-GB" sz="1200" dirty="0">
              <a:ea typeface="Times New Roman" panose="02020603050405020304" pitchFamily="18" charset="0"/>
            </a:endParaRPr>
          </a:p>
        </p:txBody>
      </p:sp>
      <p:sp>
        <p:nvSpPr>
          <p:cNvPr id="10" name="Content Placeholder 2">
            <a:extLst>
              <a:ext uri="{FF2B5EF4-FFF2-40B4-BE49-F238E27FC236}">
                <a16:creationId xmlns:a16="http://schemas.microsoft.com/office/drawing/2014/main" id="{25177734-0D9F-418F-9533-604A9B191E4F}"/>
              </a:ext>
            </a:extLst>
          </p:cNvPr>
          <p:cNvSpPr>
            <a:spLocks noGrp="1"/>
          </p:cNvSpPr>
          <p:nvPr>
            <p:ph idx="1"/>
          </p:nvPr>
        </p:nvSpPr>
        <p:spPr>
          <a:xfrm>
            <a:off x="3107019" y="1233000"/>
            <a:ext cx="5615427" cy="4392000"/>
          </a:xfrm>
        </p:spPr>
        <p:txBody>
          <a:bodyPr/>
          <a:lstStyle/>
          <a:p>
            <a:pPr marL="285750" indent="-285750">
              <a:spcBef>
                <a:spcPts val="200"/>
              </a:spcBef>
              <a:spcAft>
                <a:spcPts val="1500"/>
              </a:spcAft>
              <a:buFont typeface="Courier New" panose="02070309020205020404" pitchFamily="49" charset="0"/>
              <a:buChar char="o"/>
            </a:pPr>
            <a:r>
              <a:rPr lang="en-GB" sz="1200" b="1" dirty="0">
                <a:effectLst/>
                <a:ea typeface="Times New Roman" panose="02020603050405020304" pitchFamily="18" charset="0"/>
              </a:rPr>
              <a:t>Triaging – </a:t>
            </a:r>
            <a:r>
              <a:rPr lang="en-GB" sz="1200" dirty="0">
                <a:effectLst/>
                <a:ea typeface="Times New Roman" panose="02020603050405020304" pitchFamily="18" charset="0"/>
              </a:rPr>
              <a:t>A varied understanding of the pressures of primary care and the way in which the triaging system that has been adopted works. </a:t>
            </a:r>
            <a:endParaRPr lang="en-GB" sz="1200" b="1" dirty="0">
              <a:effectLst/>
              <a:ea typeface="Times New Roman" panose="02020603050405020304" pitchFamily="18" charset="0"/>
            </a:endParaRPr>
          </a:p>
          <a:p>
            <a:pPr marL="285750" indent="-285750">
              <a:spcBef>
                <a:spcPts val="200"/>
              </a:spcBef>
              <a:spcAft>
                <a:spcPts val="600"/>
              </a:spcAft>
              <a:buFont typeface="Courier New" panose="02070309020205020404" pitchFamily="49" charset="0"/>
              <a:buChar char="o"/>
            </a:pPr>
            <a:r>
              <a:rPr lang="en-GB" sz="1200" b="1" dirty="0">
                <a:effectLst/>
                <a:ea typeface="Times New Roman" panose="02020603050405020304" pitchFamily="18" charset="0"/>
              </a:rPr>
              <a:t>Staff Attitudes - </a:t>
            </a:r>
            <a:r>
              <a:rPr lang="en-GB" sz="1200" dirty="0">
                <a:effectLst/>
                <a:ea typeface="Times New Roman" panose="02020603050405020304" pitchFamily="18" charset="0"/>
              </a:rPr>
              <a:t>Whilst some people were sympathetic to the workload of practice staff and GPs, others were frustrated at having to explain their issues to patient advisors during the triage process. </a:t>
            </a:r>
          </a:p>
          <a:p>
            <a:pPr marL="268288">
              <a:spcAft>
                <a:spcPts val="600"/>
              </a:spcAft>
            </a:pPr>
            <a:r>
              <a:rPr lang="en-GB" sz="1200" dirty="0">
                <a:effectLst/>
                <a:ea typeface="Times New Roman" panose="02020603050405020304" pitchFamily="18" charset="0"/>
              </a:rPr>
              <a:t>This was made worse if the healthcare professional then acts in a way that demonstrates they have no understanding of why the person has a consultation with them.</a:t>
            </a:r>
          </a:p>
          <a:p>
            <a:pPr marL="268288">
              <a:spcAft>
                <a:spcPts val="1500"/>
              </a:spcAft>
            </a:pPr>
            <a:r>
              <a:rPr lang="en-GB" sz="1200" dirty="0">
                <a:ea typeface="Times New Roman" panose="02020603050405020304" pitchFamily="18" charset="0"/>
              </a:rPr>
              <a:t>Positive feedback often centres on the staffs’ ability and capacity to show empathy to the patient when dealing with their enquiry.</a:t>
            </a:r>
            <a:endParaRPr lang="en-GB" sz="1200" dirty="0">
              <a:effectLst/>
              <a:ea typeface="Times New Roman" panose="02020603050405020304" pitchFamily="18" charset="0"/>
            </a:endParaRPr>
          </a:p>
          <a:p>
            <a:pPr marL="285750" indent="-285750">
              <a:spcBef>
                <a:spcPts val="200"/>
              </a:spcBef>
              <a:spcAft>
                <a:spcPts val="1500"/>
              </a:spcAft>
              <a:buFont typeface="Courier New" panose="02070309020205020404" pitchFamily="49" charset="0"/>
              <a:buChar char="o"/>
            </a:pPr>
            <a:r>
              <a:rPr lang="en-GB" sz="1200" b="1" dirty="0">
                <a:ea typeface="Times New Roman" panose="02020603050405020304" pitchFamily="18" charset="0"/>
              </a:rPr>
              <a:t>Face to Face consultations – </a:t>
            </a:r>
            <a:r>
              <a:rPr lang="en-GB" sz="1200" dirty="0">
                <a:ea typeface="Times New Roman" panose="02020603050405020304" pitchFamily="18" charset="0"/>
              </a:rPr>
              <a:t>Concern that the lack of face to face consultations leads to an inferior service is a theme that resonates through the responses.  Worry that telephone consultations are not adequate or that if they needed a face to face consultation, that it wouldn’t be available.  </a:t>
            </a:r>
            <a:endParaRPr lang="en-GB" sz="1200" b="1" dirty="0">
              <a:effectLst/>
              <a:ea typeface="Times New Roman" panose="02020603050405020304" pitchFamily="18" charset="0"/>
            </a:endParaRPr>
          </a:p>
        </p:txBody>
      </p:sp>
      <p:sp>
        <p:nvSpPr>
          <p:cNvPr id="12" name="Footer Placeholder 16">
            <a:extLst>
              <a:ext uri="{FF2B5EF4-FFF2-40B4-BE49-F238E27FC236}">
                <a16:creationId xmlns:a16="http://schemas.microsoft.com/office/drawing/2014/main" id="{1F1A11D8-C916-498A-D3D9-6CBB4CA52D11}"/>
              </a:ext>
            </a:extLst>
          </p:cNvPr>
          <p:cNvSpPr>
            <a:spLocks noGrp="1"/>
          </p:cNvSpPr>
          <p:nvPr>
            <p:ph type="ftr" sz="quarter" idx="11"/>
          </p:nvPr>
        </p:nvSpPr>
        <p:spPr>
          <a:xfrm>
            <a:off x="368263" y="6328855"/>
            <a:ext cx="3723445" cy="360000"/>
          </a:xfrm>
        </p:spPr>
        <p:txBody>
          <a:bodyPr/>
          <a:lstStyle/>
          <a:p>
            <a:r>
              <a:rPr lang="en-GB" noProof="0" dirty="0"/>
              <a:t>Staff and Sussex Patients View on Access to GP-led Service</a:t>
            </a:r>
          </a:p>
          <a:p>
            <a:r>
              <a:rPr lang="en-GB" noProof="0" dirty="0"/>
              <a:t>May 2022</a:t>
            </a:r>
          </a:p>
        </p:txBody>
      </p:sp>
    </p:spTree>
    <p:extLst>
      <p:ext uri="{BB962C8B-B14F-4D97-AF65-F5344CB8AC3E}">
        <p14:creationId xmlns:p14="http://schemas.microsoft.com/office/powerpoint/2010/main" val="1001775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Two people sitting in chairs&#10;&#10;Description automatically generated with low confidence">
            <a:extLst>
              <a:ext uri="{FF2B5EF4-FFF2-40B4-BE49-F238E27FC236}">
                <a16:creationId xmlns:a16="http://schemas.microsoft.com/office/drawing/2014/main" id="{D08C54A1-1F4F-4132-88A7-0DAE10B26A3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93" r="1693"/>
          <a:stretch>
            <a:fillRect/>
          </a:stretch>
        </p:blipFill>
        <p:spPr/>
      </p:pic>
      <p:pic>
        <p:nvPicPr>
          <p:cNvPr id="8" name="Picture Placeholder 3" descr="P1031 HWE Brand project - PPT template - Slide 11.png"/>
          <p:cNvPicPr>
            <a:picLocks noChangeAspect="1"/>
          </p:cNvPicPr>
          <p:nvPr/>
        </p:nvPicPr>
        <p:blipFill>
          <a:blip r:embed="rId3" cstate="print"/>
          <a:srcRect t="188" b="188"/>
          <a:stretch>
            <a:fillRect/>
          </a:stretch>
        </p:blipFill>
        <p:spPr>
          <a:xfrm flipV="1">
            <a:off x="-32" y="0"/>
            <a:ext cx="9144000" cy="6858000"/>
          </a:xfrm>
          <a:prstGeom prst="rect">
            <a:avLst/>
          </a:prstGeom>
        </p:spPr>
      </p:pic>
      <p:sp>
        <p:nvSpPr>
          <p:cNvPr id="6" name="Title 5"/>
          <p:cNvSpPr>
            <a:spLocks noGrp="1"/>
          </p:cNvSpPr>
          <p:nvPr>
            <p:ph type="ctrTitle"/>
          </p:nvPr>
        </p:nvSpPr>
        <p:spPr/>
        <p:txBody>
          <a:bodyPr/>
          <a:lstStyle/>
          <a:p>
            <a:r>
              <a:rPr lang="en-GB" dirty="0">
                <a:latin typeface="Century Gothic"/>
              </a:rPr>
              <a:t>What Sussex patients shared</a:t>
            </a:r>
            <a:endParaRPr lang="en-GB" dirty="0">
              <a:latin typeface="Century Gothic" panose="020B0502020202020204" pitchFamily="34" charset="0"/>
            </a:endParaRPr>
          </a:p>
        </p:txBody>
      </p:sp>
    </p:spTree>
    <p:extLst>
      <p:ext uri="{BB962C8B-B14F-4D97-AF65-F5344CB8AC3E}">
        <p14:creationId xmlns:p14="http://schemas.microsoft.com/office/powerpoint/2010/main" val="686059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779362"/>
            <a:ext cx="8208000" cy="4392000"/>
          </a:xfrm>
        </p:spPr>
        <p:txBody>
          <a:bodyPr/>
          <a:lstStyle/>
          <a:p>
            <a:pPr marL="176213" lvl="1" indent="-176213"/>
            <a:r>
              <a:rPr lang="en-GB" sz="1400" dirty="0">
                <a:latin typeface="Century Gothic" panose="020B0502020202020204" pitchFamily="34" charset="0"/>
              </a:rPr>
              <a:t>Introduction</a:t>
            </a:r>
          </a:p>
          <a:p>
            <a:pPr marL="176213" lvl="1" indent="-176213"/>
            <a:r>
              <a:rPr lang="en-GB" sz="1400" dirty="0"/>
              <a:t>Collaborating to get good outcomes for all</a:t>
            </a:r>
            <a:endParaRPr lang="en-GB" sz="1400" dirty="0">
              <a:latin typeface="Century Gothic" panose="020B0502020202020204" pitchFamily="34" charset="0"/>
            </a:endParaRPr>
          </a:p>
          <a:p>
            <a:pPr marL="176213" lvl="1" indent="-176213"/>
            <a:r>
              <a:rPr lang="en-GB" sz="1400" dirty="0"/>
              <a:t>Timeline - </a:t>
            </a:r>
            <a:r>
              <a:rPr lang="en-GB" sz="1400" b="1" dirty="0"/>
              <a:t>How GP-led Services have been asked to operate </a:t>
            </a:r>
            <a:r>
              <a:rPr lang="en-GB" sz="1400" dirty="0"/>
              <a:t>at different stages of the Pandemic</a:t>
            </a:r>
            <a:endParaRPr lang="en-GB" sz="1400" dirty="0">
              <a:latin typeface="Century Gothic" panose="020B0502020202020204" pitchFamily="34" charset="0"/>
            </a:endParaRPr>
          </a:p>
          <a:p>
            <a:pPr marL="176213" lvl="1" indent="-176213"/>
            <a:r>
              <a:rPr lang="en-GB" sz="1400" dirty="0">
                <a:latin typeface="Century Gothic" panose="020B0502020202020204" pitchFamily="34" charset="0"/>
              </a:rPr>
              <a:t>What </a:t>
            </a:r>
            <a:r>
              <a:rPr lang="en-GB" sz="1400" b="1" dirty="0">
                <a:latin typeface="Century Gothic" panose="020B0502020202020204" pitchFamily="34" charset="0"/>
              </a:rPr>
              <a:t>frontline staff </a:t>
            </a:r>
            <a:r>
              <a:rPr lang="en-GB" sz="1400" dirty="0">
                <a:latin typeface="Century Gothic" panose="020B0502020202020204" pitchFamily="34" charset="0"/>
              </a:rPr>
              <a:t>in GP surger</a:t>
            </a:r>
            <a:r>
              <a:rPr lang="en-GB" sz="1400" dirty="0"/>
              <a:t>ies </a:t>
            </a:r>
            <a:r>
              <a:rPr lang="en-GB" sz="1400" b="1" dirty="0"/>
              <a:t>shared</a:t>
            </a:r>
          </a:p>
          <a:p>
            <a:pPr marL="176213" lvl="1" indent="-176213"/>
            <a:r>
              <a:rPr lang="en-GB" sz="1400" dirty="0"/>
              <a:t>Snapshot of </a:t>
            </a:r>
            <a:r>
              <a:rPr lang="en-GB" sz="1400" b="1" dirty="0"/>
              <a:t>themes </a:t>
            </a:r>
            <a:r>
              <a:rPr lang="en-GB" sz="1400" dirty="0"/>
              <a:t>from patients</a:t>
            </a:r>
          </a:p>
          <a:p>
            <a:pPr marL="176213" lvl="1" indent="-176213"/>
            <a:r>
              <a:rPr lang="en-GB" sz="1400" dirty="0"/>
              <a:t>What </a:t>
            </a:r>
            <a:r>
              <a:rPr lang="en-GB" sz="1400" b="1" dirty="0"/>
              <a:t>patients shared </a:t>
            </a:r>
            <a:r>
              <a:rPr lang="en-GB" sz="1400" dirty="0"/>
              <a:t>in more detail</a:t>
            </a:r>
          </a:p>
          <a:p>
            <a:pPr marL="176213" lvl="1" indent="-176213"/>
            <a:r>
              <a:rPr lang="en-GB" sz="1400" b="1" dirty="0"/>
              <a:t>NHS England priorities </a:t>
            </a:r>
            <a:r>
              <a:rPr lang="en-GB" sz="1400" dirty="0"/>
              <a:t>for 2022-23</a:t>
            </a:r>
            <a:endParaRPr lang="en-GB" sz="1400" b="1" dirty="0"/>
          </a:p>
          <a:p>
            <a:pPr marL="176213" lvl="1" indent="-176213"/>
            <a:r>
              <a:rPr lang="en-GB" sz="1400" dirty="0"/>
              <a:t>Improving local access </a:t>
            </a:r>
            <a:r>
              <a:rPr lang="en-GB" sz="1400" b="1" dirty="0"/>
              <a:t>shared by  Commissioners</a:t>
            </a:r>
          </a:p>
          <a:p>
            <a:pPr marL="176213" lvl="1" indent="-176213">
              <a:spcAft>
                <a:spcPts val="1800"/>
              </a:spcAft>
            </a:pPr>
            <a:r>
              <a:rPr lang="en-GB" sz="1400" b="1" dirty="0"/>
              <a:t>Recommendations and Next steps</a:t>
            </a:r>
          </a:p>
          <a:p>
            <a:pPr lvl="1"/>
            <a:endParaRPr lang="en-GB" b="1" dirty="0"/>
          </a:p>
          <a:p>
            <a:pPr lvl="1"/>
            <a:endParaRPr lang="en-GB" dirty="0">
              <a:latin typeface="Century Gothic" panose="020B0502020202020204" pitchFamily="34" charset="0"/>
            </a:endParaRPr>
          </a:p>
        </p:txBody>
      </p:sp>
      <p:sp>
        <p:nvSpPr>
          <p:cNvPr id="17" name="Footer Placeholder 16"/>
          <p:cNvSpPr>
            <a:spLocks noGrp="1"/>
          </p:cNvSpPr>
          <p:nvPr>
            <p:ph type="ftr" sz="quarter" idx="11"/>
          </p:nvPr>
        </p:nvSpPr>
        <p:spPr>
          <a:xfrm>
            <a:off x="368263" y="6328855"/>
            <a:ext cx="3723445" cy="360000"/>
          </a:xfrm>
        </p:spPr>
        <p:txBody>
          <a:bodyPr/>
          <a:lstStyle/>
          <a:p>
            <a:r>
              <a:rPr lang="en-GB" noProof="0" dirty="0"/>
              <a:t>Staff and Sussex Patients View on Access to GP-led Service</a:t>
            </a:r>
          </a:p>
          <a:p>
            <a:r>
              <a:rPr lang="en-GB" noProof="0" dirty="0"/>
              <a:t>May 2022</a:t>
            </a: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2</a:t>
            </a:fld>
            <a:endParaRPr lang="en-GB" noProof="0" dirty="0"/>
          </a:p>
        </p:txBody>
      </p:sp>
      <p:sp>
        <p:nvSpPr>
          <p:cNvPr id="7" name="Title 6"/>
          <p:cNvSpPr>
            <a:spLocks noGrp="1"/>
          </p:cNvSpPr>
          <p:nvPr>
            <p:ph type="title"/>
          </p:nvPr>
        </p:nvSpPr>
        <p:spPr/>
        <p:txBody>
          <a:bodyPr/>
          <a:lstStyle/>
          <a:p>
            <a:r>
              <a:rPr lang="en-GB" dirty="0">
                <a:latin typeface="Century Gothic" panose="020B0502020202020204" pitchFamily="34" charset="0"/>
              </a:rPr>
              <a:t>Content</a:t>
            </a:r>
          </a:p>
        </p:txBody>
      </p:sp>
      <p:sp>
        <p:nvSpPr>
          <p:cNvPr id="8" name="Text Placeholder 7"/>
          <p:cNvSpPr>
            <a:spLocks noGrp="1"/>
          </p:cNvSpPr>
          <p:nvPr>
            <p:ph type="body" sz="quarter" idx="13"/>
          </p:nvPr>
        </p:nvSpPr>
        <p:spPr>
          <a:xfrm>
            <a:off x="457200" y="1130680"/>
            <a:ext cx="8143875" cy="285750"/>
          </a:xfrm>
        </p:spPr>
        <p:txBody>
          <a:bodyPr/>
          <a:lstStyle/>
          <a:p>
            <a:r>
              <a:rPr lang="en-GB" sz="1600" dirty="0">
                <a:latin typeface="Century Gothic" panose="020B0502020202020204" pitchFamily="34" charset="0"/>
              </a:rPr>
              <a:t>This is a collaborative project between Healthwatch in the South of England and the NHS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entury Gothic" panose="020B0502020202020204" pitchFamily="34" charset="0"/>
              </a:rPr>
              <a:t>What patients shared</a:t>
            </a:r>
          </a:p>
        </p:txBody>
      </p:sp>
      <p:sp>
        <p:nvSpPr>
          <p:cNvPr id="5" name="Slide Number Placeholder 4"/>
          <p:cNvSpPr>
            <a:spLocks noGrp="1"/>
          </p:cNvSpPr>
          <p:nvPr>
            <p:ph type="sldNum" sz="quarter" idx="12"/>
          </p:nvPr>
        </p:nvSpPr>
        <p:spPr/>
        <p:txBody>
          <a:bodyPr/>
          <a:lstStyle/>
          <a:p>
            <a:fld id="{9295DF58-4118-4551-8C61-1A7ED177FA2D}" type="slidenum">
              <a:rPr lang="en-GB" noProof="0" dirty="0" smtClean="0"/>
              <a:pPr/>
              <a:t>20</a:t>
            </a:fld>
            <a:endParaRPr lang="en-GB" noProof="0" dirty="0"/>
          </a:p>
        </p:txBody>
      </p:sp>
      <p:sp>
        <p:nvSpPr>
          <p:cNvPr id="6" name="Text Placeholder 5"/>
          <p:cNvSpPr>
            <a:spLocks noGrp="1"/>
          </p:cNvSpPr>
          <p:nvPr>
            <p:ph type="body" sz="quarter" idx="13"/>
          </p:nvPr>
        </p:nvSpPr>
        <p:spPr/>
        <p:txBody>
          <a:bodyPr/>
          <a:lstStyle/>
          <a:p>
            <a:r>
              <a:rPr lang="en-GB" dirty="0">
                <a:latin typeface="Century Gothic" panose="020B0502020202020204" pitchFamily="34" charset="0"/>
              </a:rPr>
              <a:t>Headline quantitative analysis</a:t>
            </a:r>
          </a:p>
        </p:txBody>
      </p:sp>
      <p:pic>
        <p:nvPicPr>
          <p:cNvPr id="11" name="Picture Placeholder 7">
            <a:extLst>
              <a:ext uri="{FF2B5EF4-FFF2-40B4-BE49-F238E27FC236}">
                <a16:creationId xmlns:a16="http://schemas.microsoft.com/office/drawing/2014/main" id="{BEC65860-9287-4F4F-97B0-B536E6A519A2}"/>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41585" t="50" r="1613" b="-50"/>
          <a:stretch/>
        </p:blipFill>
        <p:spPr>
          <a:xfrm>
            <a:off x="401429" y="530418"/>
            <a:ext cx="2529052" cy="2970166"/>
          </a:xfrm>
        </p:spPr>
      </p:pic>
      <p:sp>
        <p:nvSpPr>
          <p:cNvPr id="12" name="Content Placeholder 9">
            <a:extLst>
              <a:ext uri="{FF2B5EF4-FFF2-40B4-BE49-F238E27FC236}">
                <a16:creationId xmlns:a16="http://schemas.microsoft.com/office/drawing/2014/main" id="{A496088B-3213-4841-9401-892C828D5B72}"/>
              </a:ext>
            </a:extLst>
          </p:cNvPr>
          <p:cNvSpPr txBox="1">
            <a:spLocks/>
          </p:cNvSpPr>
          <p:nvPr/>
        </p:nvSpPr>
        <p:spPr>
          <a:xfrm>
            <a:off x="368262" y="3838535"/>
            <a:ext cx="2781337" cy="1748744"/>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Century Gothic" panose="020B0502020202020204" pitchFamily="34" charset="0"/>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GB" sz="1400" dirty="0">
                <a:solidFill>
                  <a:schemeClr val="accent2"/>
                </a:solidFill>
              </a:rPr>
              <a:t>Thank you to the </a:t>
            </a:r>
            <a:r>
              <a:rPr lang="en-GB" sz="1400" b="1" dirty="0">
                <a:solidFill>
                  <a:schemeClr val="accent2"/>
                </a:solidFill>
              </a:rPr>
              <a:t>1557</a:t>
            </a:r>
            <a:r>
              <a:rPr lang="en-GB" sz="1400" dirty="0">
                <a:solidFill>
                  <a:schemeClr val="accent2"/>
                </a:solidFill>
              </a:rPr>
              <a:t> people across Brighton and Hove, East Sussex and West Sussex, patient survey.</a:t>
            </a:r>
          </a:p>
          <a:p>
            <a:pPr marL="285750" indent="-285750">
              <a:spcAft>
                <a:spcPts val="600"/>
              </a:spcAft>
              <a:buFont typeface="Arial" panose="020B0604020202020204" pitchFamily="34" charset="0"/>
              <a:buChar char="•"/>
            </a:pPr>
            <a:r>
              <a:rPr lang="en-GB" sz="1400" dirty="0">
                <a:solidFill>
                  <a:schemeClr val="accent2"/>
                </a:solidFill>
              </a:rPr>
              <a:t>Brighton &amp; Hove, n131</a:t>
            </a:r>
          </a:p>
          <a:p>
            <a:pPr marL="285750" indent="-285750">
              <a:spcAft>
                <a:spcPts val="600"/>
              </a:spcAft>
              <a:buFont typeface="Arial" panose="020B0604020202020204" pitchFamily="34" charset="0"/>
              <a:buChar char="•"/>
            </a:pPr>
            <a:r>
              <a:rPr lang="en-GB" sz="1400" dirty="0">
                <a:solidFill>
                  <a:schemeClr val="accent2"/>
                </a:solidFill>
              </a:rPr>
              <a:t>East Sussex, n 689</a:t>
            </a:r>
          </a:p>
          <a:p>
            <a:pPr marL="285750" indent="-285750">
              <a:buFont typeface="Arial" panose="020B0604020202020204" pitchFamily="34" charset="0"/>
              <a:buChar char="•"/>
            </a:pPr>
            <a:r>
              <a:rPr lang="en-GB" sz="1400" dirty="0">
                <a:solidFill>
                  <a:schemeClr val="accent2"/>
                </a:solidFill>
              </a:rPr>
              <a:t>West Sussex, n 737</a:t>
            </a:r>
          </a:p>
          <a:p>
            <a:endParaRPr lang="en-GB" sz="1400" dirty="0">
              <a:solidFill>
                <a:schemeClr val="accent2"/>
              </a:solidFill>
            </a:endParaRPr>
          </a:p>
          <a:p>
            <a:endParaRPr lang="en-GB" sz="1400" dirty="0">
              <a:solidFill>
                <a:schemeClr val="accent2"/>
              </a:solidFill>
            </a:endParaRPr>
          </a:p>
          <a:p>
            <a:endParaRPr lang="en-GB" dirty="0"/>
          </a:p>
          <a:p>
            <a:endParaRPr lang="en-GB" dirty="0"/>
          </a:p>
          <a:p>
            <a:endParaRPr lang="en-GB" dirty="0"/>
          </a:p>
        </p:txBody>
      </p:sp>
      <p:sp>
        <p:nvSpPr>
          <p:cNvPr id="15" name="Content Placeholder 9">
            <a:extLst>
              <a:ext uri="{FF2B5EF4-FFF2-40B4-BE49-F238E27FC236}">
                <a16:creationId xmlns:a16="http://schemas.microsoft.com/office/drawing/2014/main" id="{EE69C808-B347-4783-888C-84AA3DD636C4}"/>
              </a:ext>
            </a:extLst>
          </p:cNvPr>
          <p:cNvSpPr txBox="1">
            <a:spLocks/>
          </p:cNvSpPr>
          <p:nvPr/>
        </p:nvSpPr>
        <p:spPr>
          <a:xfrm>
            <a:off x="3864933" y="1607275"/>
            <a:ext cx="4736142" cy="4392000"/>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Century Gothic" panose="020B0502020202020204" pitchFamily="34" charset="0"/>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Courier New" panose="02070309020205020404" pitchFamily="49" charset="0"/>
              <a:buChar char="o"/>
            </a:pPr>
            <a:r>
              <a:rPr lang="en-GB" sz="1300" dirty="0"/>
              <a:t>The survey had good coverage of the Sussex Practices:</a:t>
            </a:r>
          </a:p>
          <a:p>
            <a:pPr marL="285750" indent="-285750">
              <a:buFont typeface="Courier New" panose="02070309020205020404" pitchFamily="49" charset="0"/>
              <a:buChar char="o"/>
            </a:pPr>
            <a:endParaRPr lang="en-GB" sz="1300" dirty="0"/>
          </a:p>
          <a:p>
            <a:pPr marL="285750" indent="-285750">
              <a:buFont typeface="Courier New" panose="02070309020205020404" pitchFamily="49" charset="0"/>
              <a:buChar char="o"/>
            </a:pPr>
            <a:endParaRPr lang="en-GB" sz="1300" dirty="0"/>
          </a:p>
          <a:p>
            <a:pPr marL="285750" indent="-285750">
              <a:buFont typeface="Courier New" panose="02070309020205020404" pitchFamily="49" charset="0"/>
              <a:buChar char="o"/>
            </a:pPr>
            <a:endParaRPr lang="en-GB" sz="1300" dirty="0"/>
          </a:p>
          <a:p>
            <a:pPr marL="285750" indent="-285750">
              <a:buFont typeface="Courier New" panose="02070309020205020404" pitchFamily="49" charset="0"/>
              <a:buChar char="o"/>
            </a:pPr>
            <a:endParaRPr lang="en-GB" sz="600" dirty="0"/>
          </a:p>
          <a:p>
            <a:pPr marL="285750" indent="-285750">
              <a:buFont typeface="Courier New" panose="02070309020205020404" pitchFamily="49" charset="0"/>
              <a:buChar char="o"/>
            </a:pPr>
            <a:r>
              <a:rPr lang="en-GB" sz="1300" dirty="0"/>
              <a:t>The majority of respondents said they last contacted their surgery between October  and December 2021. 40 % of these being in November 2021.</a:t>
            </a:r>
          </a:p>
          <a:p>
            <a:pPr marL="285750" indent="-285750">
              <a:buFont typeface="Courier New" panose="02070309020205020404" pitchFamily="49" charset="0"/>
              <a:buChar char="o"/>
            </a:pPr>
            <a:r>
              <a:rPr lang="en-GB" sz="1300" dirty="0"/>
              <a:t>86% state they had contacted their surgery for their own needs (rather than for someone else).</a:t>
            </a:r>
          </a:p>
          <a:p>
            <a:pPr marL="285750" indent="-285750">
              <a:buFont typeface="Courier New" panose="02070309020205020404" pitchFamily="49" charset="0"/>
              <a:buChar char="o"/>
            </a:pPr>
            <a:r>
              <a:rPr lang="en-GB" sz="1300" dirty="0"/>
              <a:t>43% of respondents had tried self-care before contacting their surgery. However, this is in the context that 75% of stated need related to follow-ups, medication reviews, non-urgent care.</a:t>
            </a:r>
          </a:p>
          <a:p>
            <a:pPr marL="285750" indent="-285750">
              <a:buFont typeface="Courier New" panose="02070309020205020404" pitchFamily="49" charset="0"/>
              <a:buChar char="o"/>
            </a:pPr>
            <a:r>
              <a:rPr lang="en-GB" sz="1300" dirty="0"/>
              <a:t>Only 25% stated they felt they had an urgent reason for contacting.</a:t>
            </a:r>
          </a:p>
          <a:p>
            <a:pPr marL="285750" indent="-285750">
              <a:buFont typeface="Courier New" panose="02070309020205020404" pitchFamily="49" charset="0"/>
              <a:buChar char="o"/>
            </a:pPr>
            <a:endParaRPr lang="en-GB" sz="1300" dirty="0"/>
          </a:p>
          <a:p>
            <a:pPr marL="285750" indent="-285750">
              <a:buFont typeface="Courier New" panose="02070309020205020404" pitchFamily="49" charset="0"/>
              <a:buChar char="o"/>
            </a:pPr>
            <a:endParaRPr lang="en-GB" sz="1400" dirty="0">
              <a:highlight>
                <a:srgbClr val="FFFF00"/>
              </a:highlight>
            </a:endParaRPr>
          </a:p>
          <a:p>
            <a:pPr marL="285750" indent="-285750">
              <a:buFont typeface="Courier New" panose="02070309020205020404" pitchFamily="49" charset="0"/>
              <a:buChar char="o"/>
            </a:pPr>
            <a:endParaRPr lang="en-GB" sz="1400" dirty="0">
              <a:highlight>
                <a:srgbClr val="FFFF00"/>
              </a:highlight>
            </a:endParaRPr>
          </a:p>
          <a:p>
            <a:pPr marL="285750" indent="-285750">
              <a:buFont typeface="Courier New" panose="02070309020205020404" pitchFamily="49" charset="0"/>
              <a:buChar char="o"/>
            </a:pPr>
            <a:endParaRPr lang="en-GB" sz="1400" dirty="0">
              <a:highlight>
                <a:srgbClr val="FFFF00"/>
              </a:highlight>
            </a:endParaRPr>
          </a:p>
        </p:txBody>
      </p:sp>
      <p:graphicFrame>
        <p:nvGraphicFramePr>
          <p:cNvPr id="3" name="Table 2">
            <a:extLst>
              <a:ext uri="{FF2B5EF4-FFF2-40B4-BE49-F238E27FC236}">
                <a16:creationId xmlns:a16="http://schemas.microsoft.com/office/drawing/2014/main" id="{E5C920A0-0132-4786-A615-725BA6A33160}"/>
              </a:ext>
            </a:extLst>
          </p:cNvPr>
          <p:cNvGraphicFramePr>
            <a:graphicFrameLocks noGrp="1"/>
          </p:cNvGraphicFramePr>
          <p:nvPr>
            <p:extLst>
              <p:ext uri="{D42A27DB-BD31-4B8C-83A1-F6EECF244321}">
                <p14:modId xmlns:p14="http://schemas.microsoft.com/office/powerpoint/2010/main" val="3953105195"/>
              </p:ext>
            </p:extLst>
          </p:nvPr>
        </p:nvGraphicFramePr>
        <p:xfrm>
          <a:off x="4053961" y="1895433"/>
          <a:ext cx="4660900" cy="1226820"/>
        </p:xfrm>
        <a:graphic>
          <a:graphicData uri="http://schemas.openxmlformats.org/drawingml/2006/table">
            <a:tbl>
              <a:tblPr>
                <a:tableStyleId>{5C22544A-7EE6-4342-B048-85BDC9FD1C3A}</a:tableStyleId>
              </a:tblPr>
              <a:tblGrid>
                <a:gridCol w="1498600">
                  <a:extLst>
                    <a:ext uri="{9D8B030D-6E8A-4147-A177-3AD203B41FA5}">
                      <a16:colId xmlns:a16="http://schemas.microsoft.com/office/drawing/2014/main" val="3830070290"/>
                    </a:ext>
                  </a:extLst>
                </a:gridCol>
                <a:gridCol w="1155700">
                  <a:extLst>
                    <a:ext uri="{9D8B030D-6E8A-4147-A177-3AD203B41FA5}">
                      <a16:colId xmlns:a16="http://schemas.microsoft.com/office/drawing/2014/main" val="2873394800"/>
                    </a:ext>
                  </a:extLst>
                </a:gridCol>
                <a:gridCol w="1397000">
                  <a:extLst>
                    <a:ext uri="{9D8B030D-6E8A-4147-A177-3AD203B41FA5}">
                      <a16:colId xmlns:a16="http://schemas.microsoft.com/office/drawing/2014/main" val="2826569830"/>
                    </a:ext>
                  </a:extLst>
                </a:gridCol>
                <a:gridCol w="609600">
                  <a:extLst>
                    <a:ext uri="{9D8B030D-6E8A-4147-A177-3AD203B41FA5}">
                      <a16:colId xmlns:a16="http://schemas.microsoft.com/office/drawing/2014/main" val="610921158"/>
                    </a:ext>
                  </a:extLst>
                </a:gridCol>
              </a:tblGrid>
              <a:tr h="381000">
                <a:tc>
                  <a:txBody>
                    <a:bodyPr/>
                    <a:lstStyle/>
                    <a:p>
                      <a:pPr algn="l" fontAlgn="ctr"/>
                      <a:r>
                        <a:rPr lang="en-GB" sz="1300" u="none" strike="noStrike" dirty="0">
                          <a:effectLst/>
                        </a:rPr>
                        <a:t>Resident Location</a:t>
                      </a:r>
                      <a:endParaRPr lang="en-GB" sz="13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n-GB" sz="1300" u="none" strike="noStrike" dirty="0">
                          <a:effectLst/>
                        </a:rPr>
                        <a:t>No. of Surgeries</a:t>
                      </a:r>
                      <a:endParaRPr lang="en-GB" sz="13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n-GB" sz="1300" u="none" strike="noStrike" dirty="0">
                          <a:effectLst/>
                        </a:rPr>
                        <a:t>Range of responses</a:t>
                      </a:r>
                      <a:endParaRPr lang="en-GB" sz="13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n-GB" sz="1300" u="none" strike="noStrike" dirty="0">
                          <a:effectLst/>
                        </a:rPr>
                        <a:t>Ave.</a:t>
                      </a:r>
                      <a:endParaRPr lang="en-GB" sz="13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32899239"/>
                  </a:ext>
                </a:extLst>
              </a:tr>
              <a:tr h="190500">
                <a:tc>
                  <a:txBody>
                    <a:bodyPr/>
                    <a:lstStyle/>
                    <a:p>
                      <a:pPr algn="l" fontAlgn="b"/>
                      <a:r>
                        <a:rPr lang="en-GB" sz="1300" u="none" strike="noStrike" dirty="0">
                          <a:effectLst/>
                        </a:rPr>
                        <a:t>Brighton and Hove</a:t>
                      </a:r>
                      <a:endParaRPr lang="en-GB"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300" u="none" strike="noStrike" dirty="0">
                          <a:effectLst/>
                        </a:rPr>
                        <a:t>26</a:t>
                      </a:r>
                      <a:endParaRPr lang="en-GB"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300" u="none" strike="noStrike" dirty="0">
                          <a:effectLst/>
                        </a:rPr>
                        <a:t>1 to 17</a:t>
                      </a:r>
                      <a:endParaRPr lang="en-GB"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300" u="none" strike="noStrike" dirty="0">
                          <a:effectLst/>
                        </a:rPr>
                        <a:t>6</a:t>
                      </a:r>
                      <a:endParaRPr lang="en-GB" sz="13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22783787"/>
                  </a:ext>
                </a:extLst>
              </a:tr>
              <a:tr h="190500">
                <a:tc>
                  <a:txBody>
                    <a:bodyPr/>
                    <a:lstStyle/>
                    <a:p>
                      <a:pPr algn="l" fontAlgn="b"/>
                      <a:r>
                        <a:rPr lang="en-GB" sz="1300" u="none" strike="noStrike" dirty="0">
                          <a:effectLst/>
                        </a:rPr>
                        <a:t>East Sussex</a:t>
                      </a:r>
                      <a:endParaRPr lang="en-GB"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300" u="none" strike="noStrike" dirty="0">
                          <a:effectLst/>
                        </a:rPr>
                        <a:t>81</a:t>
                      </a:r>
                      <a:endParaRPr lang="en-GB"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300" u="none" strike="noStrike" dirty="0">
                          <a:effectLst/>
                        </a:rPr>
                        <a:t>1 to 54</a:t>
                      </a:r>
                      <a:endParaRPr lang="en-GB"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300" u="none" strike="noStrike" dirty="0">
                          <a:effectLst/>
                        </a:rPr>
                        <a:t>8</a:t>
                      </a:r>
                      <a:endParaRPr lang="en-GB" sz="13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3146317"/>
                  </a:ext>
                </a:extLst>
              </a:tr>
              <a:tr h="190500">
                <a:tc>
                  <a:txBody>
                    <a:bodyPr/>
                    <a:lstStyle/>
                    <a:p>
                      <a:pPr algn="l" fontAlgn="b"/>
                      <a:r>
                        <a:rPr lang="en-GB" sz="1300" u="none" strike="noStrike" dirty="0">
                          <a:effectLst/>
                        </a:rPr>
                        <a:t>West Sussex</a:t>
                      </a:r>
                      <a:endParaRPr lang="en-GB"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300" u="none" strike="noStrike" dirty="0">
                          <a:effectLst/>
                        </a:rPr>
                        <a:t>81</a:t>
                      </a:r>
                      <a:endParaRPr lang="en-GB"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300" u="none" strike="noStrike" dirty="0">
                          <a:effectLst/>
                        </a:rPr>
                        <a:t>1 to 33</a:t>
                      </a:r>
                      <a:endParaRPr lang="en-GB"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300" u="none" strike="noStrike" dirty="0">
                          <a:effectLst/>
                        </a:rPr>
                        <a:t>8</a:t>
                      </a:r>
                      <a:endParaRPr lang="en-GB" sz="13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90859070"/>
                  </a:ext>
                </a:extLst>
              </a:tr>
            </a:tbl>
          </a:graphicData>
        </a:graphic>
      </p:graphicFrame>
      <p:sp>
        <p:nvSpPr>
          <p:cNvPr id="10" name="Footer Placeholder 16">
            <a:extLst>
              <a:ext uri="{FF2B5EF4-FFF2-40B4-BE49-F238E27FC236}">
                <a16:creationId xmlns:a16="http://schemas.microsoft.com/office/drawing/2014/main" id="{1E9011C3-5B12-80A4-C267-6CE7F5A435DD}"/>
              </a:ext>
            </a:extLst>
          </p:cNvPr>
          <p:cNvSpPr>
            <a:spLocks noGrp="1"/>
          </p:cNvSpPr>
          <p:nvPr>
            <p:ph type="ftr" sz="quarter" idx="11"/>
          </p:nvPr>
        </p:nvSpPr>
        <p:spPr>
          <a:xfrm>
            <a:off x="368263" y="6328855"/>
            <a:ext cx="3723445" cy="360000"/>
          </a:xfrm>
        </p:spPr>
        <p:txBody>
          <a:bodyPr/>
          <a:lstStyle/>
          <a:p>
            <a:r>
              <a:rPr lang="en-GB" noProof="0" dirty="0"/>
              <a:t>Staff and Sussex Patients View on Access to GP-led Service</a:t>
            </a:r>
          </a:p>
          <a:p>
            <a:r>
              <a:rPr lang="en-GB" noProof="0" dirty="0"/>
              <a:t>May 2022</a:t>
            </a:r>
          </a:p>
        </p:txBody>
      </p:sp>
    </p:spTree>
    <p:extLst>
      <p:ext uri="{BB962C8B-B14F-4D97-AF65-F5344CB8AC3E}">
        <p14:creationId xmlns:p14="http://schemas.microsoft.com/office/powerpoint/2010/main" val="2413320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F953CD2-F29C-4DED-8683-6E2E8B5846B1}"/>
              </a:ext>
            </a:extLst>
          </p:cNvPr>
          <p:cNvSpPr>
            <a:spLocks noGrp="1"/>
          </p:cNvSpPr>
          <p:nvPr>
            <p:ph type="title"/>
          </p:nvPr>
        </p:nvSpPr>
        <p:spPr>
          <a:xfrm>
            <a:off x="457200" y="617525"/>
            <a:ext cx="8208000" cy="468000"/>
          </a:xfrm>
        </p:spPr>
        <p:txBody>
          <a:bodyPr/>
          <a:lstStyle/>
          <a:p>
            <a:r>
              <a:rPr lang="en-US" dirty="0"/>
              <a:t>Reasons people had contacted their GP practice</a:t>
            </a:r>
          </a:p>
        </p:txBody>
      </p:sp>
      <p:sp>
        <p:nvSpPr>
          <p:cNvPr id="14" name="Slide Number Placeholder 4">
            <a:extLst>
              <a:ext uri="{FF2B5EF4-FFF2-40B4-BE49-F238E27FC236}">
                <a16:creationId xmlns:a16="http://schemas.microsoft.com/office/drawing/2014/main" id="{F538F43B-A840-4127-A038-D88ACDC3FFBF}"/>
              </a:ext>
            </a:extLst>
          </p:cNvPr>
          <p:cNvSpPr>
            <a:spLocks noGrp="1"/>
          </p:cNvSpPr>
          <p:nvPr>
            <p:ph type="sldNum" sz="quarter" idx="12"/>
          </p:nvPr>
        </p:nvSpPr>
        <p:spPr>
          <a:xfrm>
            <a:off x="8227507" y="6339416"/>
            <a:ext cx="540000" cy="216000"/>
          </a:xfrm>
        </p:spPr>
        <p:txBody>
          <a:bodyPr/>
          <a:lstStyle/>
          <a:p>
            <a:pPr>
              <a:spcAft>
                <a:spcPts val="600"/>
              </a:spcAft>
            </a:pPr>
            <a:fld id="{9295DF58-4118-4551-8C61-1A7ED177FA2D}" type="slidenum">
              <a:rPr lang="en-GB" noProof="0" smtClean="0"/>
              <a:pPr>
                <a:spcAft>
                  <a:spcPts val="600"/>
                </a:spcAft>
              </a:pPr>
              <a:t>21</a:t>
            </a:fld>
            <a:endParaRPr lang="en-GB" noProof="0" dirty="0"/>
          </a:p>
        </p:txBody>
      </p:sp>
      <p:sp>
        <p:nvSpPr>
          <p:cNvPr id="4" name="Title" hidden="1"/>
          <p:cNvSpPr>
            <a:spLocks noGrp="1"/>
          </p:cNvSpPr>
          <p:nvPr>
            <p:ph type="title"/>
          </p:nvPr>
        </p:nvSpPr>
        <p:spPr/>
        <p:txBody>
          <a:bodyPr/>
          <a:lstStyle/>
          <a:p>
            <a:r>
              <a:rPr dirty="0"/>
              <a:t>Page 3</a:t>
            </a:r>
          </a:p>
        </p:txBody>
      </p:sp>
      <p:graphicFrame>
        <p:nvGraphicFramePr>
          <p:cNvPr id="9" name="Chart 8">
            <a:extLst>
              <a:ext uri="{FF2B5EF4-FFF2-40B4-BE49-F238E27FC236}">
                <a16:creationId xmlns:a16="http://schemas.microsoft.com/office/drawing/2014/main" id="{95F3D69D-25D4-4874-8B3B-5F2EE0DA94BD}"/>
              </a:ext>
            </a:extLst>
          </p:cNvPr>
          <p:cNvGraphicFramePr>
            <a:graphicFrameLocks/>
          </p:cNvGraphicFramePr>
          <p:nvPr>
            <p:extLst>
              <p:ext uri="{D42A27DB-BD31-4B8C-83A1-F6EECF244321}">
                <p14:modId xmlns:p14="http://schemas.microsoft.com/office/powerpoint/2010/main" val="1571366062"/>
              </p:ext>
            </p:extLst>
          </p:nvPr>
        </p:nvGraphicFramePr>
        <p:xfrm>
          <a:off x="457200" y="1874867"/>
          <a:ext cx="7897091" cy="3675207"/>
        </p:xfrm>
        <a:graphic>
          <a:graphicData uri="http://schemas.openxmlformats.org/drawingml/2006/chart">
            <c:chart xmlns:c="http://schemas.openxmlformats.org/drawingml/2006/chart" xmlns:r="http://schemas.openxmlformats.org/officeDocument/2006/relationships" r:id="rId3"/>
          </a:graphicData>
        </a:graphic>
      </p:graphicFrame>
      <p:sp>
        <p:nvSpPr>
          <p:cNvPr id="7" name="Footer Placeholder 16">
            <a:extLst>
              <a:ext uri="{FF2B5EF4-FFF2-40B4-BE49-F238E27FC236}">
                <a16:creationId xmlns:a16="http://schemas.microsoft.com/office/drawing/2014/main" id="{FC28130C-2600-750A-AEE0-09BDC1DE1B55}"/>
              </a:ext>
            </a:extLst>
          </p:cNvPr>
          <p:cNvSpPr>
            <a:spLocks noGrp="1"/>
          </p:cNvSpPr>
          <p:nvPr>
            <p:ph type="ftr" sz="quarter" idx="11"/>
          </p:nvPr>
        </p:nvSpPr>
        <p:spPr>
          <a:xfrm>
            <a:off x="368263" y="6328855"/>
            <a:ext cx="3723445" cy="360000"/>
          </a:xfrm>
        </p:spPr>
        <p:txBody>
          <a:bodyPr/>
          <a:lstStyle/>
          <a:p>
            <a:r>
              <a:rPr lang="en-GB" noProof="0" dirty="0"/>
              <a:t>Staff and Sussex Patients View on Access to GP-led Service</a:t>
            </a:r>
          </a:p>
          <a:p>
            <a:r>
              <a:rPr lang="en-GB" noProof="0" dirty="0"/>
              <a:t>May 2022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A975C43-E455-4BCE-A6E1-72CB44E190A2}"/>
              </a:ext>
            </a:extLst>
          </p:cNvPr>
          <p:cNvSpPr>
            <a:spLocks noGrp="1"/>
          </p:cNvSpPr>
          <p:nvPr>
            <p:ph type="title"/>
          </p:nvPr>
        </p:nvSpPr>
        <p:spPr>
          <a:xfrm>
            <a:off x="457200" y="617525"/>
            <a:ext cx="8208000" cy="468000"/>
          </a:xfrm>
        </p:spPr>
        <p:txBody>
          <a:bodyPr/>
          <a:lstStyle/>
          <a:p>
            <a:r>
              <a:rPr lang="en-US" dirty="0"/>
              <a:t>What people tried before contacting their practice</a:t>
            </a:r>
          </a:p>
        </p:txBody>
      </p:sp>
      <p:sp>
        <p:nvSpPr>
          <p:cNvPr id="13" name="Slide Number Placeholder 3">
            <a:extLst>
              <a:ext uri="{FF2B5EF4-FFF2-40B4-BE49-F238E27FC236}">
                <a16:creationId xmlns:a16="http://schemas.microsoft.com/office/drawing/2014/main" id="{FB50EC13-AC95-472E-99CF-72592671ACF9}"/>
              </a:ext>
            </a:extLst>
          </p:cNvPr>
          <p:cNvSpPr>
            <a:spLocks noGrp="1"/>
          </p:cNvSpPr>
          <p:nvPr>
            <p:ph type="sldNum" sz="quarter" idx="12"/>
          </p:nvPr>
        </p:nvSpPr>
        <p:spPr>
          <a:xfrm>
            <a:off x="8227507" y="6339416"/>
            <a:ext cx="540000" cy="216000"/>
          </a:xfrm>
        </p:spPr>
        <p:txBody>
          <a:bodyPr/>
          <a:lstStyle/>
          <a:p>
            <a:pPr>
              <a:spcAft>
                <a:spcPts val="600"/>
              </a:spcAft>
            </a:pPr>
            <a:fld id="{9295DF58-4118-4551-8C61-1A7ED177FA2D}" type="slidenum">
              <a:rPr lang="en-GB" noProof="0" smtClean="0"/>
              <a:pPr>
                <a:spcAft>
                  <a:spcPts val="600"/>
                </a:spcAft>
              </a:pPr>
              <a:t>22</a:t>
            </a:fld>
            <a:endParaRPr lang="en-GB" noProof="0" dirty="0"/>
          </a:p>
        </p:txBody>
      </p:sp>
      <p:sp>
        <p:nvSpPr>
          <p:cNvPr id="4" name="Title" hidden="1"/>
          <p:cNvSpPr>
            <a:spLocks noGrp="1"/>
          </p:cNvSpPr>
          <p:nvPr>
            <p:ph type="title"/>
          </p:nvPr>
        </p:nvSpPr>
        <p:spPr/>
        <p:txBody>
          <a:bodyPr/>
          <a:lstStyle/>
          <a:p>
            <a:r>
              <a:rPr dirty="0"/>
              <a:t>Page 7b</a:t>
            </a:r>
          </a:p>
        </p:txBody>
      </p:sp>
      <p:graphicFrame>
        <p:nvGraphicFramePr>
          <p:cNvPr id="12" name="Chart 11">
            <a:extLst>
              <a:ext uri="{FF2B5EF4-FFF2-40B4-BE49-F238E27FC236}">
                <a16:creationId xmlns:a16="http://schemas.microsoft.com/office/drawing/2014/main" id="{4328B259-BEB0-4D17-A0C7-8038195F84D2}"/>
              </a:ext>
            </a:extLst>
          </p:cNvPr>
          <p:cNvGraphicFramePr>
            <a:graphicFrameLocks/>
          </p:cNvGraphicFramePr>
          <p:nvPr>
            <p:extLst>
              <p:ext uri="{D42A27DB-BD31-4B8C-83A1-F6EECF244321}">
                <p14:modId xmlns:p14="http://schemas.microsoft.com/office/powerpoint/2010/main" val="3016672894"/>
              </p:ext>
            </p:extLst>
          </p:nvPr>
        </p:nvGraphicFramePr>
        <p:xfrm>
          <a:off x="457199" y="1745674"/>
          <a:ext cx="8003309" cy="3879273"/>
        </p:xfrm>
        <a:graphic>
          <a:graphicData uri="http://schemas.openxmlformats.org/drawingml/2006/chart">
            <c:chart xmlns:c="http://schemas.openxmlformats.org/drawingml/2006/chart" xmlns:r="http://schemas.openxmlformats.org/officeDocument/2006/relationships" r:id="rId3"/>
          </a:graphicData>
        </a:graphic>
      </p:graphicFrame>
      <p:sp>
        <p:nvSpPr>
          <p:cNvPr id="7" name="Footer Placeholder 16">
            <a:extLst>
              <a:ext uri="{FF2B5EF4-FFF2-40B4-BE49-F238E27FC236}">
                <a16:creationId xmlns:a16="http://schemas.microsoft.com/office/drawing/2014/main" id="{E67A5EDF-9FEC-7DCD-C5C9-F19A785A61A4}"/>
              </a:ext>
            </a:extLst>
          </p:cNvPr>
          <p:cNvSpPr>
            <a:spLocks noGrp="1"/>
          </p:cNvSpPr>
          <p:nvPr>
            <p:ph type="ftr" sz="quarter" idx="11"/>
          </p:nvPr>
        </p:nvSpPr>
        <p:spPr>
          <a:xfrm>
            <a:off x="368263" y="6328855"/>
            <a:ext cx="3723445" cy="360000"/>
          </a:xfrm>
        </p:spPr>
        <p:txBody>
          <a:bodyPr/>
          <a:lstStyle/>
          <a:p>
            <a:r>
              <a:rPr lang="en-GB" noProof="0" dirty="0"/>
              <a:t>Staff and Sussex Patients View on Access to GP-led Service</a:t>
            </a:r>
          </a:p>
          <a:p>
            <a:r>
              <a:rPr lang="en-GB" noProof="0" dirty="0"/>
              <a:t>May 2022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527" y="617525"/>
            <a:ext cx="8562109" cy="468000"/>
          </a:xfrm>
        </p:spPr>
        <p:txBody>
          <a:bodyPr/>
          <a:lstStyle/>
          <a:p>
            <a:r>
              <a:rPr lang="en-GB" dirty="0">
                <a:latin typeface="Century Gothic" panose="020B0502020202020204" pitchFamily="34" charset="0"/>
              </a:rPr>
              <a:t>What patients said of access via the phone</a:t>
            </a:r>
          </a:p>
        </p:txBody>
      </p:sp>
      <p:sp>
        <p:nvSpPr>
          <p:cNvPr id="5" name="Slide Number Placeholder 4"/>
          <p:cNvSpPr>
            <a:spLocks noGrp="1"/>
          </p:cNvSpPr>
          <p:nvPr>
            <p:ph type="sldNum" sz="quarter" idx="12"/>
          </p:nvPr>
        </p:nvSpPr>
        <p:spPr/>
        <p:txBody>
          <a:bodyPr/>
          <a:lstStyle/>
          <a:p>
            <a:fld id="{9295DF58-4118-4551-8C61-1A7ED177FA2D}" type="slidenum">
              <a:rPr lang="en-GB" noProof="0" dirty="0" smtClean="0"/>
              <a:pPr/>
              <a:t>23</a:t>
            </a:fld>
            <a:endParaRPr lang="en-GB" noProof="0" dirty="0"/>
          </a:p>
        </p:txBody>
      </p:sp>
      <p:sp>
        <p:nvSpPr>
          <p:cNvPr id="15" name="Content Placeholder 9">
            <a:extLst>
              <a:ext uri="{FF2B5EF4-FFF2-40B4-BE49-F238E27FC236}">
                <a16:creationId xmlns:a16="http://schemas.microsoft.com/office/drawing/2014/main" id="{EE69C808-B347-4783-888C-84AA3DD636C4}"/>
              </a:ext>
            </a:extLst>
          </p:cNvPr>
          <p:cNvSpPr txBox="1">
            <a:spLocks/>
          </p:cNvSpPr>
          <p:nvPr/>
        </p:nvSpPr>
        <p:spPr>
          <a:xfrm>
            <a:off x="489527" y="1367133"/>
            <a:ext cx="8111548" cy="4392000"/>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Century Gothic" panose="020B0502020202020204" pitchFamily="34" charset="0"/>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Courier New" panose="02070309020205020404" pitchFamily="49" charset="0"/>
              <a:buChar char="o"/>
            </a:pPr>
            <a:r>
              <a:rPr lang="en-GB" sz="1300" dirty="0"/>
              <a:t>Just under half (47.45% said it took less than 10 minutes to get through to a practice on the phone. </a:t>
            </a:r>
          </a:p>
          <a:p>
            <a:pPr marL="285750" indent="-285750">
              <a:spcAft>
                <a:spcPts val="600"/>
              </a:spcAft>
              <a:buFont typeface="Courier New" panose="02070309020205020404" pitchFamily="49" charset="0"/>
              <a:buChar char="o"/>
            </a:pPr>
            <a:r>
              <a:rPr lang="en-GB" sz="1300" dirty="0"/>
              <a:t>Approximately a third (31.78%) had been on the phone for 10 – 29 minutes. Just under 20% had waited between half an hour to an hour, and 9 people stated they had waiting over an hour.</a:t>
            </a:r>
          </a:p>
          <a:p>
            <a:pPr>
              <a:spcAft>
                <a:spcPts val="600"/>
              </a:spcAft>
            </a:pPr>
            <a:endParaRPr lang="en-GB" sz="1400" dirty="0"/>
          </a:p>
          <a:p>
            <a:pPr>
              <a:spcAft>
                <a:spcPts val="600"/>
              </a:spcAft>
            </a:pPr>
            <a:endParaRPr lang="en-GB" sz="1400" dirty="0"/>
          </a:p>
          <a:p>
            <a:pPr>
              <a:spcAft>
                <a:spcPts val="600"/>
              </a:spcAft>
            </a:pPr>
            <a:r>
              <a:rPr lang="en-GB" sz="1400" b="1" dirty="0"/>
              <a:t>Negative satisfaction  </a:t>
            </a:r>
            <a:br>
              <a:rPr lang="en-GB" sz="1400" b="1" dirty="0"/>
            </a:br>
            <a:r>
              <a:rPr lang="en-GB" sz="1400" b="1" dirty="0"/>
              <a:t>greatly increases after </a:t>
            </a:r>
            <a:br>
              <a:rPr lang="en-GB" sz="1400" b="1" dirty="0"/>
            </a:br>
            <a:r>
              <a:rPr lang="en-GB" sz="1400" b="1" dirty="0"/>
              <a:t>a 10 minute wait. </a:t>
            </a:r>
          </a:p>
          <a:p>
            <a:pPr>
              <a:spcAft>
                <a:spcPts val="600"/>
              </a:spcAft>
            </a:pPr>
            <a:br>
              <a:rPr lang="en-GB" sz="1400" b="1" dirty="0"/>
            </a:br>
            <a:r>
              <a:rPr lang="en-GB" sz="1400" dirty="0"/>
              <a:t>(Across the </a:t>
            </a:r>
            <a:r>
              <a:rPr lang="en-GB" sz="1400" u="sng" dirty="0"/>
              <a:t>region</a:t>
            </a:r>
            <a:r>
              <a:rPr lang="en-GB" sz="1400" dirty="0"/>
              <a:t>, </a:t>
            </a:r>
            <a:br>
              <a:rPr lang="en-GB" sz="1400" dirty="0"/>
            </a:br>
            <a:r>
              <a:rPr lang="en-GB" sz="1400" dirty="0"/>
              <a:t>including Sussex.)</a:t>
            </a:r>
          </a:p>
          <a:p>
            <a:pPr>
              <a:spcBef>
                <a:spcPts val="1000"/>
              </a:spcBef>
              <a:spcAft>
                <a:spcPts val="600"/>
              </a:spcAft>
            </a:pPr>
            <a:r>
              <a:rPr lang="en-GB" sz="1400" b="1" dirty="0"/>
              <a:t>       </a:t>
            </a:r>
            <a:r>
              <a:rPr lang="en-GB" sz="1400" dirty="0"/>
              <a:t>Satisfied</a:t>
            </a:r>
          </a:p>
          <a:p>
            <a:pPr>
              <a:spcAft>
                <a:spcPts val="600"/>
              </a:spcAft>
            </a:pPr>
            <a:r>
              <a:rPr lang="en-GB" sz="1400" dirty="0"/>
              <a:t>       Not satisfied</a:t>
            </a:r>
          </a:p>
          <a:p>
            <a:pPr>
              <a:spcAft>
                <a:spcPts val="600"/>
              </a:spcAft>
            </a:pPr>
            <a:r>
              <a:rPr lang="en-GB" sz="1400" dirty="0"/>
              <a:t>       Unsure</a:t>
            </a:r>
          </a:p>
          <a:p>
            <a:pPr>
              <a:spcAft>
                <a:spcPts val="600"/>
              </a:spcAft>
            </a:pPr>
            <a:endParaRPr lang="en-GB" sz="1400" b="1" dirty="0"/>
          </a:p>
          <a:p>
            <a:pPr>
              <a:spcAft>
                <a:spcPts val="600"/>
              </a:spcAft>
            </a:pPr>
            <a:endParaRPr lang="en-GB" sz="1400" dirty="0"/>
          </a:p>
          <a:p>
            <a:pPr marL="285750" indent="-285750">
              <a:buFont typeface="Arial" panose="020B0604020202020204" pitchFamily="34" charset="0"/>
              <a:buChar char="•"/>
            </a:pPr>
            <a:endParaRPr lang="en-GB" dirty="0"/>
          </a:p>
        </p:txBody>
      </p:sp>
      <p:pic>
        <p:nvPicPr>
          <p:cNvPr id="7" name="Picture" title="This slide contains the following visuals: Are you satisfied with the length of time taken to answer your telephone call? ,slicer. Please refer to the notes on this slide for details">
            <a:hlinkClick r:id="rId2"/>
            <a:extLst>
              <a:ext uri="{FF2B5EF4-FFF2-40B4-BE49-F238E27FC236}">
                <a16:creationId xmlns:a16="http://schemas.microsoft.com/office/drawing/2014/main" id="{5616DA80-4BEF-4FDA-B92D-0F959683E757}"/>
              </a:ext>
            </a:extLst>
          </p:cNvPr>
          <p:cNvPicPr>
            <a:picLocks noChangeAspect="1"/>
          </p:cNvPicPr>
          <p:nvPr/>
        </p:nvPicPr>
        <p:blipFill rotWithShape="1">
          <a:blip r:embed="rId3"/>
          <a:srcRect l="2791" t="6292" r="4021" b="4408"/>
          <a:stretch/>
        </p:blipFill>
        <p:spPr>
          <a:xfrm>
            <a:off x="2436962" y="2336802"/>
            <a:ext cx="6164114" cy="3366915"/>
          </a:xfrm>
          <a:prstGeom prst="rect">
            <a:avLst/>
          </a:prstGeom>
          <a:noFill/>
        </p:spPr>
      </p:pic>
      <p:grpSp>
        <p:nvGrpSpPr>
          <p:cNvPr id="4" name="Group 3">
            <a:extLst>
              <a:ext uri="{FF2B5EF4-FFF2-40B4-BE49-F238E27FC236}">
                <a16:creationId xmlns:a16="http://schemas.microsoft.com/office/drawing/2014/main" id="{219C08E4-3BAC-4CE2-B069-C369873F2D7D}"/>
              </a:ext>
            </a:extLst>
          </p:cNvPr>
          <p:cNvGrpSpPr/>
          <p:nvPr/>
        </p:nvGrpSpPr>
        <p:grpSpPr>
          <a:xfrm>
            <a:off x="554185" y="4331850"/>
            <a:ext cx="193958" cy="757383"/>
            <a:chOff x="554185" y="4525813"/>
            <a:chExt cx="193958" cy="757383"/>
          </a:xfrm>
        </p:grpSpPr>
        <p:sp>
          <p:nvSpPr>
            <p:cNvPr id="3" name="Rectangle 2">
              <a:extLst>
                <a:ext uri="{FF2B5EF4-FFF2-40B4-BE49-F238E27FC236}">
                  <a16:creationId xmlns:a16="http://schemas.microsoft.com/office/drawing/2014/main" id="{BDE7B5C0-C715-412C-8D22-7AD70E505D3B}"/>
                </a:ext>
              </a:extLst>
            </p:cNvPr>
            <p:cNvSpPr/>
            <p:nvPr/>
          </p:nvSpPr>
          <p:spPr>
            <a:xfrm>
              <a:off x="563415" y="4525813"/>
              <a:ext cx="184728" cy="193964"/>
            </a:xfrm>
            <a:prstGeom prst="rect">
              <a:avLst/>
            </a:prstGeom>
            <a:solidFill>
              <a:srgbClr val="84BD00"/>
            </a:solidFill>
            <a:ln>
              <a:solidFill>
                <a:srgbClr val="84B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11B300CA-E9F4-4DB3-8706-6A0743917903}"/>
                </a:ext>
              </a:extLst>
            </p:cNvPr>
            <p:cNvSpPr/>
            <p:nvPr/>
          </p:nvSpPr>
          <p:spPr>
            <a:xfrm>
              <a:off x="558798" y="4816760"/>
              <a:ext cx="184728" cy="193964"/>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4DBDD4A1-FA17-466D-9B44-A65C302893EC}"/>
                </a:ext>
              </a:extLst>
            </p:cNvPr>
            <p:cNvSpPr/>
            <p:nvPr/>
          </p:nvSpPr>
          <p:spPr>
            <a:xfrm>
              <a:off x="554185" y="5089232"/>
              <a:ext cx="184728" cy="1939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 name="TextBox 5">
            <a:extLst>
              <a:ext uri="{FF2B5EF4-FFF2-40B4-BE49-F238E27FC236}">
                <a16:creationId xmlns:a16="http://schemas.microsoft.com/office/drawing/2014/main" id="{701287A6-382C-4279-83AE-0D8B2239010D}"/>
              </a:ext>
            </a:extLst>
          </p:cNvPr>
          <p:cNvSpPr txBox="1"/>
          <p:nvPr/>
        </p:nvSpPr>
        <p:spPr>
          <a:xfrm>
            <a:off x="2475345" y="5503821"/>
            <a:ext cx="6437746" cy="461665"/>
          </a:xfrm>
          <a:prstGeom prst="rect">
            <a:avLst/>
          </a:prstGeom>
          <a:solidFill>
            <a:schemeClr val="bg1"/>
          </a:solidFill>
        </p:spPr>
        <p:txBody>
          <a:bodyPr wrap="square" rtlCol="0">
            <a:spAutoFit/>
          </a:bodyPr>
          <a:lstStyle/>
          <a:p>
            <a:r>
              <a:rPr lang="en-GB" sz="1200" dirty="0">
                <a:latin typeface="Century Gothic" panose="020B0502020202020204" pitchFamily="34" charset="0"/>
              </a:rPr>
              <a:t>        Less than  Less than    10-19        20-29       30-39       40-49        50-59        More</a:t>
            </a:r>
            <a:br>
              <a:rPr lang="en-GB" sz="1200" dirty="0">
                <a:latin typeface="Century Gothic" panose="020B0502020202020204" pitchFamily="34" charset="0"/>
              </a:rPr>
            </a:br>
            <a:r>
              <a:rPr lang="en-GB" sz="1200" dirty="0">
                <a:latin typeface="Century Gothic" panose="020B0502020202020204" pitchFamily="34" charset="0"/>
              </a:rPr>
              <a:t>           5 mins     10 mins       </a:t>
            </a:r>
            <a:r>
              <a:rPr lang="en-GB" sz="1200" dirty="0" err="1">
                <a:latin typeface="Century Gothic" panose="020B0502020202020204" pitchFamily="34" charset="0"/>
              </a:rPr>
              <a:t>mins</a:t>
            </a:r>
            <a:r>
              <a:rPr lang="en-GB" sz="1200" dirty="0">
                <a:latin typeface="Century Gothic" panose="020B0502020202020204" pitchFamily="34" charset="0"/>
              </a:rPr>
              <a:t>         </a:t>
            </a:r>
            <a:r>
              <a:rPr lang="en-GB" sz="1200" dirty="0" err="1">
                <a:latin typeface="Century Gothic" panose="020B0502020202020204" pitchFamily="34" charset="0"/>
              </a:rPr>
              <a:t>mins</a:t>
            </a:r>
            <a:r>
              <a:rPr lang="en-GB" sz="1200" dirty="0">
                <a:latin typeface="Century Gothic" panose="020B0502020202020204" pitchFamily="34" charset="0"/>
              </a:rPr>
              <a:t>         </a:t>
            </a:r>
            <a:r>
              <a:rPr lang="en-GB" sz="1200" dirty="0" err="1">
                <a:latin typeface="Century Gothic" panose="020B0502020202020204" pitchFamily="34" charset="0"/>
              </a:rPr>
              <a:t>mins</a:t>
            </a:r>
            <a:r>
              <a:rPr lang="en-GB" sz="1200" dirty="0">
                <a:latin typeface="Century Gothic" panose="020B0502020202020204" pitchFamily="34" charset="0"/>
              </a:rPr>
              <a:t>        </a:t>
            </a:r>
            <a:r>
              <a:rPr lang="en-GB" sz="1200" dirty="0" err="1">
                <a:latin typeface="Century Gothic" panose="020B0502020202020204" pitchFamily="34" charset="0"/>
              </a:rPr>
              <a:t>mins</a:t>
            </a:r>
            <a:r>
              <a:rPr lang="en-GB" sz="1200" dirty="0">
                <a:latin typeface="Century Gothic" panose="020B0502020202020204" pitchFamily="34" charset="0"/>
              </a:rPr>
              <a:t>          </a:t>
            </a:r>
            <a:r>
              <a:rPr lang="en-GB" sz="1200" dirty="0" err="1">
                <a:latin typeface="Century Gothic" panose="020B0502020202020204" pitchFamily="34" charset="0"/>
              </a:rPr>
              <a:t>mins</a:t>
            </a:r>
            <a:r>
              <a:rPr lang="en-GB" sz="1200" dirty="0">
                <a:latin typeface="Century Gothic" panose="020B0502020202020204" pitchFamily="34" charset="0"/>
              </a:rPr>
              <a:t>      an hour</a:t>
            </a:r>
          </a:p>
        </p:txBody>
      </p:sp>
      <p:sp>
        <p:nvSpPr>
          <p:cNvPr id="12" name="Footer Placeholder 16">
            <a:extLst>
              <a:ext uri="{FF2B5EF4-FFF2-40B4-BE49-F238E27FC236}">
                <a16:creationId xmlns:a16="http://schemas.microsoft.com/office/drawing/2014/main" id="{BF4286DE-E06A-8D9C-B549-91E327093492}"/>
              </a:ext>
            </a:extLst>
          </p:cNvPr>
          <p:cNvSpPr>
            <a:spLocks noGrp="1"/>
          </p:cNvSpPr>
          <p:nvPr>
            <p:ph type="ftr" sz="quarter" idx="11"/>
          </p:nvPr>
        </p:nvSpPr>
        <p:spPr>
          <a:xfrm>
            <a:off x="368263" y="6328855"/>
            <a:ext cx="3723445" cy="360000"/>
          </a:xfrm>
        </p:spPr>
        <p:txBody>
          <a:bodyPr/>
          <a:lstStyle/>
          <a:p>
            <a:r>
              <a:rPr lang="en-GB" noProof="0" dirty="0"/>
              <a:t>Staff and Sussex Patients View on Access to GP-led Service</a:t>
            </a:r>
          </a:p>
          <a:p>
            <a:r>
              <a:rPr lang="en-GB" noProof="0" dirty="0"/>
              <a:t>May 2022</a:t>
            </a:r>
          </a:p>
        </p:txBody>
      </p:sp>
    </p:spTree>
    <p:extLst>
      <p:ext uri="{BB962C8B-B14F-4D97-AF65-F5344CB8AC3E}">
        <p14:creationId xmlns:p14="http://schemas.microsoft.com/office/powerpoint/2010/main" val="921054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295DF58-4118-4551-8C61-1A7ED177FA2D}" type="slidenum">
              <a:rPr lang="en-GB" noProof="0" dirty="0" smtClean="0"/>
              <a:pPr/>
              <a:t>24</a:t>
            </a:fld>
            <a:endParaRPr lang="en-GB" noProof="0" dirty="0"/>
          </a:p>
        </p:txBody>
      </p:sp>
      <p:sp>
        <p:nvSpPr>
          <p:cNvPr id="15" name="Content Placeholder 9">
            <a:extLst>
              <a:ext uri="{FF2B5EF4-FFF2-40B4-BE49-F238E27FC236}">
                <a16:creationId xmlns:a16="http://schemas.microsoft.com/office/drawing/2014/main" id="{EE69C808-B347-4783-888C-84AA3DD636C4}"/>
              </a:ext>
            </a:extLst>
          </p:cNvPr>
          <p:cNvSpPr txBox="1">
            <a:spLocks/>
          </p:cNvSpPr>
          <p:nvPr/>
        </p:nvSpPr>
        <p:spPr>
          <a:xfrm>
            <a:off x="489527" y="896077"/>
            <a:ext cx="8111548" cy="4392000"/>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Century Gothic" panose="020B0502020202020204" pitchFamily="34" charset="0"/>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Courier New" panose="02070309020205020404" pitchFamily="49" charset="0"/>
              <a:buChar char="o"/>
            </a:pPr>
            <a:r>
              <a:rPr lang="en-GB" sz="1300" dirty="0"/>
              <a:t>Comments reflecting </a:t>
            </a:r>
            <a:r>
              <a:rPr lang="en-GB" sz="1300" b="1" dirty="0"/>
              <a:t>positively where practices have invested in new phone systems</a:t>
            </a:r>
            <a:r>
              <a:rPr lang="en-GB" sz="1300" dirty="0"/>
              <a:t>.</a:t>
            </a:r>
          </a:p>
          <a:p>
            <a:endParaRPr lang="en-GB" sz="1300" dirty="0"/>
          </a:p>
          <a:p>
            <a:pPr marL="285750" indent="-285750">
              <a:buFont typeface="Courier New" panose="02070309020205020404" pitchFamily="49" charset="0"/>
              <a:buChar char="o"/>
            </a:pPr>
            <a:endParaRPr lang="en-GB" sz="1300" dirty="0"/>
          </a:p>
          <a:p>
            <a:pPr marL="285750" indent="-285750">
              <a:spcAft>
                <a:spcPts val="0"/>
              </a:spcAft>
              <a:buFont typeface="Courier New" panose="02070309020205020404" pitchFamily="49" charset="0"/>
              <a:buChar char="o"/>
            </a:pPr>
            <a:endParaRPr lang="en-GB" sz="1300" dirty="0"/>
          </a:p>
          <a:p>
            <a:pPr marL="285750" indent="-285750">
              <a:spcAft>
                <a:spcPts val="1800"/>
              </a:spcAft>
              <a:buFont typeface="Courier New" panose="02070309020205020404" pitchFamily="49" charset="0"/>
              <a:buChar char="o"/>
            </a:pPr>
            <a:r>
              <a:rPr lang="en-GB" sz="1300" dirty="0"/>
              <a:t>People commented </a:t>
            </a:r>
            <a:r>
              <a:rPr lang="en-GB" sz="1300" b="1" dirty="0"/>
              <a:t>positively on being able to get a ‘ring back’ for when their queue position reached the top of the list</a:t>
            </a:r>
            <a:r>
              <a:rPr lang="en-GB" sz="1300" dirty="0"/>
              <a:t>.</a:t>
            </a:r>
          </a:p>
          <a:p>
            <a:pPr marL="285750" indent="-285750">
              <a:spcAft>
                <a:spcPts val="1800"/>
              </a:spcAft>
              <a:buFont typeface="Courier New" panose="02070309020205020404" pitchFamily="49" charset="0"/>
              <a:buChar char="o"/>
            </a:pPr>
            <a:r>
              <a:rPr lang="en-GB" sz="1300" dirty="0"/>
              <a:t>The </a:t>
            </a:r>
            <a:r>
              <a:rPr lang="en-GB" sz="1300" b="1" dirty="0"/>
              <a:t>length of the phone message came up numerous times as an issue</a:t>
            </a:r>
            <a:r>
              <a:rPr lang="en-GB" sz="1300" dirty="0"/>
              <a:t>, with people stating much of the COVID information, for example is unnecessary. </a:t>
            </a:r>
          </a:p>
          <a:p>
            <a:pPr marL="268288">
              <a:spcBef>
                <a:spcPts val="1000"/>
              </a:spcBef>
              <a:spcAft>
                <a:spcPts val="2500"/>
              </a:spcAft>
            </a:pPr>
            <a:r>
              <a:rPr lang="en-GB" sz="1300" u="sng" dirty="0">
                <a:solidFill>
                  <a:srgbClr val="E73E97"/>
                </a:solidFill>
              </a:rPr>
              <a:t>It is important to note</a:t>
            </a:r>
            <a:r>
              <a:rPr lang="en-GB" sz="1300" dirty="0">
                <a:solidFill>
                  <a:srgbClr val="E73E97"/>
                </a:solidFill>
              </a:rPr>
              <a:t> since surveying people, national restrictions have ceased, but it is still necessary for the NHS to ask for mask wearing and social distancing, so staff can continue to be well so they can support patients, and to protect clinically vulnerable patients.</a:t>
            </a:r>
          </a:p>
          <a:p>
            <a:pPr marL="285750" indent="-285750">
              <a:spcBef>
                <a:spcPts val="600"/>
              </a:spcBef>
              <a:buFont typeface="Courier New" panose="02070309020205020404" pitchFamily="49" charset="0"/>
              <a:buChar char="o"/>
            </a:pPr>
            <a:r>
              <a:rPr lang="en-GB" sz="1300" dirty="0"/>
              <a:t>People referenced calling as close to 8am </a:t>
            </a:r>
            <a:br>
              <a:rPr lang="en-GB" sz="1300" dirty="0"/>
            </a:br>
            <a:r>
              <a:rPr lang="en-GB" sz="1300" dirty="0"/>
              <a:t>(sometimes missing the queue by calling </a:t>
            </a:r>
            <a:br>
              <a:rPr lang="en-GB" sz="1300" dirty="0"/>
            </a:br>
            <a:r>
              <a:rPr lang="en-GB" sz="1300" dirty="0"/>
              <a:t>at 07:59) only to find there were no </a:t>
            </a:r>
            <a:br>
              <a:rPr lang="en-GB" sz="1300" dirty="0"/>
            </a:br>
            <a:r>
              <a:rPr lang="en-GB" sz="1300" dirty="0"/>
              <a:t>consultations available once their call </a:t>
            </a:r>
            <a:br>
              <a:rPr lang="en-GB" sz="1300" dirty="0"/>
            </a:br>
            <a:r>
              <a:rPr lang="en-GB" sz="1300" dirty="0"/>
              <a:t>was answered.</a:t>
            </a:r>
          </a:p>
          <a:p>
            <a:pPr marL="285750" indent="-285750">
              <a:buFont typeface="Arial" panose="020B0604020202020204" pitchFamily="34" charset="0"/>
              <a:buChar char="•"/>
            </a:pPr>
            <a:endParaRPr lang="en-GB" dirty="0"/>
          </a:p>
        </p:txBody>
      </p:sp>
      <p:grpSp>
        <p:nvGrpSpPr>
          <p:cNvPr id="7" name="Group 6">
            <a:extLst>
              <a:ext uri="{FF2B5EF4-FFF2-40B4-BE49-F238E27FC236}">
                <a16:creationId xmlns:a16="http://schemas.microsoft.com/office/drawing/2014/main" id="{51420337-952D-4E7F-9732-51C2766FC87A}"/>
              </a:ext>
            </a:extLst>
          </p:cNvPr>
          <p:cNvGrpSpPr/>
          <p:nvPr/>
        </p:nvGrpSpPr>
        <p:grpSpPr>
          <a:xfrm>
            <a:off x="4533960" y="4442318"/>
            <a:ext cx="3936888" cy="1137785"/>
            <a:chOff x="5088137" y="1935171"/>
            <a:chExt cx="3936888" cy="1137785"/>
          </a:xfrm>
        </p:grpSpPr>
        <p:pic>
          <p:nvPicPr>
            <p:cNvPr id="16" name="Picture 15" descr="Graphical user interface, application, PowerPoint&#10;&#10;Description automatically generated">
              <a:extLst>
                <a:ext uri="{FF2B5EF4-FFF2-40B4-BE49-F238E27FC236}">
                  <a16:creationId xmlns:a16="http://schemas.microsoft.com/office/drawing/2014/main" id="{6D49F600-94F1-4EF6-BEDF-806ED520D5FA}"/>
                </a:ext>
              </a:extLst>
            </p:cNvPr>
            <p:cNvPicPr>
              <a:picLocks noChangeAspect="1"/>
            </p:cNvPicPr>
            <p:nvPr/>
          </p:nvPicPr>
          <p:blipFill rotWithShape="1">
            <a:blip r:embed="rId2"/>
            <a:srcRect l="25209" t="35981" r="24410" b="36492"/>
            <a:stretch/>
          </p:blipFill>
          <p:spPr bwMode="auto">
            <a:xfrm>
              <a:off x="5088137" y="1935171"/>
              <a:ext cx="3936888" cy="1137785"/>
            </a:xfrm>
            <a:prstGeom prst="rect">
              <a:avLst/>
            </a:prstGeom>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CC8E9715-0706-4164-B57C-532CF5343949}"/>
                </a:ext>
              </a:extLst>
            </p:cNvPr>
            <p:cNvSpPr txBox="1"/>
            <p:nvPr/>
          </p:nvSpPr>
          <p:spPr>
            <a:xfrm>
              <a:off x="5628811" y="1965949"/>
              <a:ext cx="3385874" cy="1092607"/>
            </a:xfrm>
            <a:prstGeom prst="rect">
              <a:avLst/>
            </a:prstGeom>
            <a:noFill/>
          </p:spPr>
          <p:txBody>
            <a:bodyPr wrap="square" rtlCol="0">
              <a:spAutoFit/>
            </a:bodyPr>
            <a:lstStyle/>
            <a:p>
              <a:r>
                <a:rPr lang="en-US" sz="1300" dirty="0">
                  <a:latin typeface="+mj-lt"/>
                </a:rPr>
                <a:t>Appreciate the doctor’s surgery will always be busy, but I use a pay as you go phone, and it can cost anything in excess of £2.50 per call … most times they just ask you to ring back.</a:t>
              </a:r>
              <a:endParaRPr lang="en-GB" sz="1300" dirty="0">
                <a:latin typeface="+mj-lt"/>
              </a:endParaRPr>
            </a:p>
          </p:txBody>
        </p:sp>
        <p:pic>
          <p:nvPicPr>
            <p:cNvPr id="18" name="Picture 17" descr="Logo&#10;&#10;Description automatically generated">
              <a:extLst>
                <a:ext uri="{FF2B5EF4-FFF2-40B4-BE49-F238E27FC236}">
                  <a16:creationId xmlns:a16="http://schemas.microsoft.com/office/drawing/2014/main" id="{EACC2E95-98C7-4966-935A-7311C12DB4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5627" y="2155289"/>
              <a:ext cx="405765" cy="330200"/>
            </a:xfrm>
            <a:prstGeom prst="rect">
              <a:avLst/>
            </a:prstGeom>
          </p:spPr>
        </p:pic>
      </p:grpSp>
      <p:grpSp>
        <p:nvGrpSpPr>
          <p:cNvPr id="19" name="Group 18">
            <a:extLst>
              <a:ext uri="{FF2B5EF4-FFF2-40B4-BE49-F238E27FC236}">
                <a16:creationId xmlns:a16="http://schemas.microsoft.com/office/drawing/2014/main" id="{5B92FB45-D5F9-4304-A008-DC6D3E82996E}"/>
              </a:ext>
            </a:extLst>
          </p:cNvPr>
          <p:cNvGrpSpPr/>
          <p:nvPr/>
        </p:nvGrpSpPr>
        <p:grpSpPr>
          <a:xfrm>
            <a:off x="760901" y="1256602"/>
            <a:ext cx="7699607" cy="636856"/>
            <a:chOff x="5092754" y="600519"/>
            <a:chExt cx="7699607" cy="636856"/>
          </a:xfrm>
        </p:grpSpPr>
        <p:pic>
          <p:nvPicPr>
            <p:cNvPr id="20" name="Picture 19" descr="Graphical user interface, application, PowerPoint&#10;&#10;Description automatically generated">
              <a:extLst>
                <a:ext uri="{FF2B5EF4-FFF2-40B4-BE49-F238E27FC236}">
                  <a16:creationId xmlns:a16="http://schemas.microsoft.com/office/drawing/2014/main" id="{B46F82FB-7075-4925-93AF-CDC5B865CC37}"/>
                </a:ext>
              </a:extLst>
            </p:cNvPr>
            <p:cNvPicPr>
              <a:picLocks noChangeAspect="1"/>
            </p:cNvPicPr>
            <p:nvPr/>
          </p:nvPicPr>
          <p:blipFill rotWithShape="1">
            <a:blip r:embed="rId2"/>
            <a:srcRect l="25209" t="35981" r="26342" b="53732"/>
            <a:stretch/>
          </p:blipFill>
          <p:spPr bwMode="auto">
            <a:xfrm>
              <a:off x="5092754" y="600519"/>
              <a:ext cx="7699607" cy="636856"/>
            </a:xfrm>
            <a:prstGeom prst="rect">
              <a:avLst/>
            </a:prstGeom>
            <a:ln>
              <a:noFill/>
            </a:ln>
            <a:extLst>
              <a:ext uri="{53640926-AAD7-44D8-BBD7-CCE9431645EC}">
                <a14:shadowObscured xmlns:a14="http://schemas.microsoft.com/office/drawing/2010/main"/>
              </a:ext>
            </a:extLst>
          </p:spPr>
        </p:pic>
        <p:sp>
          <p:nvSpPr>
            <p:cNvPr id="21" name="TextBox 20">
              <a:extLst>
                <a:ext uri="{FF2B5EF4-FFF2-40B4-BE49-F238E27FC236}">
                  <a16:creationId xmlns:a16="http://schemas.microsoft.com/office/drawing/2014/main" id="{F18E1FB9-6F8B-410A-AF24-C8DA2591A8CF}"/>
                </a:ext>
              </a:extLst>
            </p:cNvPr>
            <p:cNvSpPr txBox="1"/>
            <p:nvPr/>
          </p:nvSpPr>
          <p:spPr>
            <a:xfrm>
              <a:off x="5628810" y="672861"/>
              <a:ext cx="7086142" cy="492443"/>
            </a:xfrm>
            <a:prstGeom prst="rect">
              <a:avLst/>
            </a:prstGeom>
            <a:noFill/>
          </p:spPr>
          <p:txBody>
            <a:bodyPr wrap="square" rtlCol="0">
              <a:spAutoFit/>
            </a:bodyPr>
            <a:lstStyle/>
            <a:p>
              <a:r>
                <a:rPr lang="en-GB" sz="1300" dirty="0">
                  <a:latin typeface="+mj-lt"/>
                </a:rPr>
                <a:t>Since they installed the new phone system telephone waits have been much reduced, although not entirely eliminated.</a:t>
              </a:r>
            </a:p>
          </p:txBody>
        </p:sp>
        <p:pic>
          <p:nvPicPr>
            <p:cNvPr id="22" name="Picture 21" descr="Logo&#10;&#10;Description automatically generated">
              <a:extLst>
                <a:ext uri="{FF2B5EF4-FFF2-40B4-BE49-F238E27FC236}">
                  <a16:creationId xmlns:a16="http://schemas.microsoft.com/office/drawing/2014/main" id="{B8846A6B-EC9C-43C9-B731-28DF0398DB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0243" y="792929"/>
              <a:ext cx="405765" cy="330200"/>
            </a:xfrm>
            <a:prstGeom prst="rect">
              <a:avLst/>
            </a:prstGeom>
          </p:spPr>
        </p:pic>
      </p:grpSp>
      <p:sp>
        <p:nvSpPr>
          <p:cNvPr id="13" name="Footer Placeholder 16">
            <a:extLst>
              <a:ext uri="{FF2B5EF4-FFF2-40B4-BE49-F238E27FC236}">
                <a16:creationId xmlns:a16="http://schemas.microsoft.com/office/drawing/2014/main" id="{00989B2D-3306-382F-AAB3-8538F3823FE3}"/>
              </a:ext>
            </a:extLst>
          </p:cNvPr>
          <p:cNvSpPr>
            <a:spLocks noGrp="1"/>
          </p:cNvSpPr>
          <p:nvPr>
            <p:ph type="ftr" sz="quarter" idx="11"/>
          </p:nvPr>
        </p:nvSpPr>
        <p:spPr>
          <a:xfrm>
            <a:off x="368263" y="6328855"/>
            <a:ext cx="3723445" cy="360000"/>
          </a:xfrm>
        </p:spPr>
        <p:txBody>
          <a:bodyPr/>
          <a:lstStyle/>
          <a:p>
            <a:r>
              <a:rPr lang="en-GB" noProof="0" dirty="0"/>
              <a:t>Staff and Sussex Patients View on Access to GP-led Service</a:t>
            </a:r>
          </a:p>
          <a:p>
            <a:r>
              <a:rPr lang="en-GB" noProof="0" dirty="0"/>
              <a:t>May 2022</a:t>
            </a:r>
          </a:p>
        </p:txBody>
      </p:sp>
    </p:spTree>
    <p:extLst>
      <p:ext uri="{BB962C8B-B14F-4D97-AF65-F5344CB8AC3E}">
        <p14:creationId xmlns:p14="http://schemas.microsoft.com/office/powerpoint/2010/main" val="2702850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295DF58-4118-4551-8C61-1A7ED177FA2D}" type="slidenum">
              <a:rPr lang="en-GB" noProof="0" dirty="0" smtClean="0"/>
              <a:pPr/>
              <a:t>25</a:t>
            </a:fld>
            <a:endParaRPr lang="en-GB" noProof="0" dirty="0"/>
          </a:p>
        </p:txBody>
      </p:sp>
      <p:sp>
        <p:nvSpPr>
          <p:cNvPr id="15" name="Content Placeholder 9">
            <a:extLst>
              <a:ext uri="{FF2B5EF4-FFF2-40B4-BE49-F238E27FC236}">
                <a16:creationId xmlns:a16="http://schemas.microsoft.com/office/drawing/2014/main" id="{EE69C808-B347-4783-888C-84AA3DD636C4}"/>
              </a:ext>
            </a:extLst>
          </p:cNvPr>
          <p:cNvSpPr txBox="1">
            <a:spLocks/>
          </p:cNvSpPr>
          <p:nvPr/>
        </p:nvSpPr>
        <p:spPr>
          <a:xfrm>
            <a:off x="489527" y="655935"/>
            <a:ext cx="8111548" cy="4392000"/>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Century Gothic" panose="020B0502020202020204" pitchFamily="34" charset="0"/>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Aft>
                <a:spcPts val="1800"/>
              </a:spcAft>
              <a:buFont typeface="Courier New" panose="02070309020205020404" pitchFamily="49" charset="0"/>
              <a:buChar char="o"/>
            </a:pPr>
            <a:r>
              <a:rPr lang="en-GB" sz="1300" dirty="0"/>
              <a:t>There were mixed reactions in the commentary towards the use of message detailing the number of people in the queue, with </a:t>
            </a:r>
            <a:r>
              <a:rPr lang="en-GB" sz="1300" b="1" dirty="0"/>
              <a:t>some people suggesting that a countdown for expected response time would be better.</a:t>
            </a:r>
          </a:p>
          <a:p>
            <a:pPr marL="285750" indent="-285750">
              <a:spcAft>
                <a:spcPts val="600"/>
              </a:spcAft>
              <a:buFont typeface="Courier New" panose="02070309020205020404" pitchFamily="49" charset="0"/>
              <a:buChar char="o"/>
            </a:pPr>
            <a:r>
              <a:rPr lang="en-GB" sz="1300" dirty="0"/>
              <a:t>Comments suggest people are either experiencing excellence responses to telephone access or poor, with little in the middle. </a:t>
            </a:r>
          </a:p>
          <a:p>
            <a:pPr marL="268288" indent="-268288">
              <a:spcAft>
                <a:spcPts val="600"/>
              </a:spcAft>
            </a:pPr>
            <a:r>
              <a:rPr lang="en-GB" sz="1300" dirty="0"/>
              <a:t>	Some people stating they have to redial continuously to get through to speak to a person. With some suggesting difficulties, for example access being ‘switched off’ when there are six people in the queue.</a:t>
            </a:r>
          </a:p>
          <a:p>
            <a:pPr marL="268288" indent="-268288">
              <a:spcAft>
                <a:spcPts val="1800"/>
              </a:spcAft>
            </a:pPr>
            <a:r>
              <a:rPr lang="en-GB" sz="1300" dirty="0"/>
              <a:t>	Given the contrast of experiences there appears to be </a:t>
            </a:r>
            <a:r>
              <a:rPr lang="en-GB" sz="1300" b="1" dirty="0"/>
              <a:t>an urgent need to move forward with the investment in phone systems across Sussex to improve access</a:t>
            </a:r>
            <a:r>
              <a:rPr lang="en-GB" sz="1300" dirty="0"/>
              <a:t>, as demonstrated on page 34.</a:t>
            </a:r>
          </a:p>
          <a:p>
            <a:pPr marL="285750" indent="-285750">
              <a:buFont typeface="Courier New" panose="02070309020205020404" pitchFamily="49" charset="0"/>
              <a:buChar char="o"/>
            </a:pPr>
            <a:r>
              <a:rPr lang="en-GB" sz="1300" dirty="0"/>
              <a:t>Patients gave examples of being offered </a:t>
            </a:r>
            <a:r>
              <a:rPr lang="en-GB" sz="1300" b="1" dirty="0"/>
              <a:t>inappropriate access</a:t>
            </a:r>
            <a:r>
              <a:rPr lang="en-GB" sz="1300" dirty="0"/>
              <a:t>, such as a phone consultation </a:t>
            </a:r>
            <a:br>
              <a:rPr lang="en-GB" sz="1300" dirty="0"/>
            </a:br>
            <a:r>
              <a:rPr lang="en-GB" sz="1300" dirty="0"/>
              <a:t>for someone who is deaf, or school-aged children having to wait on a call during school times (when they are not allowed access to their phones.)</a:t>
            </a:r>
          </a:p>
          <a:p>
            <a:endParaRPr lang="en-GB" sz="1400" dirty="0"/>
          </a:p>
          <a:p>
            <a:pPr marL="285750" indent="-285750">
              <a:buFont typeface="Arial" panose="020B0604020202020204" pitchFamily="34" charset="0"/>
              <a:buChar char="•"/>
            </a:pPr>
            <a:endParaRPr lang="en-GB" dirty="0"/>
          </a:p>
        </p:txBody>
      </p:sp>
      <p:pic>
        <p:nvPicPr>
          <p:cNvPr id="6" name="Picture 5">
            <a:hlinkClick r:id="rId2"/>
            <a:extLst>
              <a:ext uri="{FF2B5EF4-FFF2-40B4-BE49-F238E27FC236}">
                <a16:creationId xmlns:a16="http://schemas.microsoft.com/office/drawing/2014/main" id="{C48286FA-14F2-42A6-ADDF-63342C0AF1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8980" y="3998668"/>
            <a:ext cx="7687585" cy="1774058"/>
          </a:xfrm>
          <a:prstGeom prst="rect">
            <a:avLst/>
          </a:prstGeom>
          <a:noFill/>
          <a:ln>
            <a:noFill/>
          </a:ln>
        </p:spPr>
      </p:pic>
      <p:sp>
        <p:nvSpPr>
          <p:cNvPr id="9" name="Footer Placeholder 16">
            <a:extLst>
              <a:ext uri="{FF2B5EF4-FFF2-40B4-BE49-F238E27FC236}">
                <a16:creationId xmlns:a16="http://schemas.microsoft.com/office/drawing/2014/main" id="{8FC76AC2-5E92-39E4-67B0-5BC5777DFA74}"/>
              </a:ext>
            </a:extLst>
          </p:cNvPr>
          <p:cNvSpPr>
            <a:spLocks noGrp="1"/>
          </p:cNvSpPr>
          <p:nvPr>
            <p:ph type="ftr" sz="quarter" idx="11"/>
          </p:nvPr>
        </p:nvSpPr>
        <p:spPr>
          <a:xfrm>
            <a:off x="368263" y="6328855"/>
            <a:ext cx="3723445" cy="360000"/>
          </a:xfrm>
        </p:spPr>
        <p:txBody>
          <a:bodyPr/>
          <a:lstStyle/>
          <a:p>
            <a:r>
              <a:rPr lang="en-GB" noProof="0" dirty="0"/>
              <a:t>Staff and Sussex Patients View on Access to GP-led Service</a:t>
            </a:r>
          </a:p>
          <a:p>
            <a:r>
              <a:rPr lang="en-GB" noProof="0" dirty="0"/>
              <a:t>May 2022</a:t>
            </a:r>
          </a:p>
        </p:txBody>
      </p:sp>
    </p:spTree>
    <p:extLst>
      <p:ext uri="{BB962C8B-B14F-4D97-AF65-F5344CB8AC3E}">
        <p14:creationId xmlns:p14="http://schemas.microsoft.com/office/powerpoint/2010/main" val="1267630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527" y="617525"/>
            <a:ext cx="8175673" cy="468000"/>
          </a:xfrm>
        </p:spPr>
        <p:txBody>
          <a:bodyPr/>
          <a:lstStyle/>
          <a:p>
            <a:r>
              <a:rPr lang="en-GB" dirty="0">
                <a:latin typeface="Century Gothic" panose="020B0502020202020204" pitchFamily="34" charset="0"/>
              </a:rPr>
              <a:t>What patients said of online consultations</a:t>
            </a:r>
          </a:p>
        </p:txBody>
      </p:sp>
      <p:sp>
        <p:nvSpPr>
          <p:cNvPr id="5" name="Slide Number Placeholder 4"/>
          <p:cNvSpPr>
            <a:spLocks noGrp="1"/>
          </p:cNvSpPr>
          <p:nvPr>
            <p:ph type="sldNum" sz="quarter" idx="12"/>
          </p:nvPr>
        </p:nvSpPr>
        <p:spPr/>
        <p:txBody>
          <a:bodyPr/>
          <a:lstStyle/>
          <a:p>
            <a:fld id="{9295DF58-4118-4551-8C61-1A7ED177FA2D}" type="slidenum">
              <a:rPr lang="en-GB" noProof="0" dirty="0" smtClean="0"/>
              <a:pPr/>
              <a:t>26</a:t>
            </a:fld>
            <a:endParaRPr lang="en-GB" noProof="0" dirty="0"/>
          </a:p>
        </p:txBody>
      </p:sp>
      <p:sp>
        <p:nvSpPr>
          <p:cNvPr id="15" name="Content Placeholder 9">
            <a:extLst>
              <a:ext uri="{FF2B5EF4-FFF2-40B4-BE49-F238E27FC236}">
                <a16:creationId xmlns:a16="http://schemas.microsoft.com/office/drawing/2014/main" id="{EE69C808-B347-4783-888C-84AA3DD636C4}"/>
              </a:ext>
            </a:extLst>
          </p:cNvPr>
          <p:cNvSpPr txBox="1">
            <a:spLocks/>
          </p:cNvSpPr>
          <p:nvPr/>
        </p:nvSpPr>
        <p:spPr>
          <a:xfrm>
            <a:off x="489527" y="1367133"/>
            <a:ext cx="8111548" cy="4392000"/>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Century Gothic" panose="020B0502020202020204" pitchFamily="34" charset="0"/>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Aft>
                <a:spcPts val="600"/>
              </a:spcAft>
              <a:buFont typeface="Courier New" panose="02070309020205020404" pitchFamily="49" charset="0"/>
              <a:buChar char="o"/>
            </a:pPr>
            <a:r>
              <a:rPr lang="en-GB" sz="1300" b="1" dirty="0"/>
              <a:t>Under half </a:t>
            </a:r>
            <a:r>
              <a:rPr lang="en-GB" sz="1300" dirty="0"/>
              <a:t>(47%) said they </a:t>
            </a:r>
            <a:r>
              <a:rPr lang="en-GB" sz="1300" b="1" dirty="0"/>
              <a:t>were able to use online consultation systems </a:t>
            </a:r>
            <a:r>
              <a:rPr lang="en-GB" sz="1300" dirty="0"/>
              <a:t>(such as e-Consult). </a:t>
            </a:r>
          </a:p>
          <a:p>
            <a:pPr marL="554038" indent="-285750">
              <a:spcAft>
                <a:spcPts val="600"/>
              </a:spcAft>
              <a:buFont typeface="Arial" panose="020B0604020202020204" pitchFamily="34" charset="0"/>
              <a:buChar char="•"/>
            </a:pPr>
            <a:r>
              <a:rPr lang="en-GB" sz="1300" dirty="0"/>
              <a:t>Across the six regional areas, comparable responses ranged from 41% - 70% (the latter being Hampshire.)</a:t>
            </a:r>
          </a:p>
          <a:p>
            <a:pPr marL="554038" indent="-285750">
              <a:spcAft>
                <a:spcPts val="2500"/>
              </a:spcAft>
              <a:buFont typeface="Arial" panose="020B0604020202020204" pitchFamily="34" charset="0"/>
              <a:buChar char="•"/>
            </a:pPr>
            <a:r>
              <a:rPr lang="en-GB" sz="1300" dirty="0"/>
              <a:t>It should be noted, not all practices in Sussex offer an online consultation method, or it is not visible to patients.</a:t>
            </a:r>
          </a:p>
          <a:p>
            <a:pPr marL="285750" indent="-285750">
              <a:spcAft>
                <a:spcPts val="600"/>
              </a:spcAft>
              <a:buFont typeface="Courier New" panose="02070309020205020404" pitchFamily="49" charset="0"/>
              <a:buChar char="o"/>
            </a:pPr>
            <a:r>
              <a:rPr lang="en-GB" sz="1300" dirty="0"/>
              <a:t>Of the 521 users of an </a:t>
            </a:r>
            <a:r>
              <a:rPr lang="en-GB" sz="1300" b="1" dirty="0"/>
              <a:t>online consultation, 64% </a:t>
            </a:r>
            <a:br>
              <a:rPr lang="en-GB" sz="1300" b="1" dirty="0"/>
            </a:br>
            <a:r>
              <a:rPr lang="en-GB" sz="1300" b="1" dirty="0"/>
              <a:t>rated their experience as being very to fairly good</a:t>
            </a:r>
            <a:r>
              <a:rPr lang="en-GB" sz="1300" dirty="0"/>
              <a:t>. </a:t>
            </a:r>
            <a:br>
              <a:rPr lang="en-GB" sz="1300" dirty="0"/>
            </a:br>
            <a:r>
              <a:rPr lang="en-GB" sz="1300" dirty="0"/>
              <a:t>Leaving about 4 in 10 rating the experiences as </a:t>
            </a:r>
            <a:br>
              <a:rPr lang="en-GB" sz="1300" dirty="0"/>
            </a:br>
            <a:r>
              <a:rPr lang="en-GB" sz="1300" dirty="0"/>
              <a:t>rather to very poor. </a:t>
            </a:r>
          </a:p>
          <a:p>
            <a:pPr marL="554038" indent="-285750">
              <a:spcAft>
                <a:spcPts val="600"/>
              </a:spcAft>
              <a:buFont typeface="Arial" panose="020B0604020202020204" pitchFamily="34" charset="0"/>
              <a:buChar char="•"/>
            </a:pPr>
            <a:r>
              <a:rPr lang="en-GB" sz="1300" dirty="0"/>
              <a:t>Some of the negative scoring can be attributed </a:t>
            </a:r>
            <a:br>
              <a:rPr lang="en-GB" sz="1300" dirty="0"/>
            </a:br>
            <a:r>
              <a:rPr lang="en-GB" sz="1300" dirty="0"/>
              <a:t>to the length of time people waited to get a </a:t>
            </a:r>
            <a:br>
              <a:rPr lang="en-GB" sz="1300" dirty="0"/>
            </a:br>
            <a:r>
              <a:rPr lang="en-GB" sz="1300" dirty="0"/>
              <a:t>response.</a:t>
            </a:r>
          </a:p>
          <a:p>
            <a:pPr marL="554038" indent="-285750">
              <a:spcAft>
                <a:spcPts val="2500"/>
              </a:spcAft>
              <a:buFont typeface="Arial" panose="020B0604020202020204" pitchFamily="34" charset="0"/>
              <a:buChar char="•"/>
            </a:pPr>
            <a:r>
              <a:rPr lang="en-GB" sz="1300" dirty="0"/>
              <a:t>People have stated they have reverted back </a:t>
            </a:r>
            <a:br>
              <a:rPr lang="en-GB" sz="1300" dirty="0"/>
            </a:br>
            <a:r>
              <a:rPr lang="en-GB" sz="1300" dirty="0"/>
              <a:t>to calling the practice.</a:t>
            </a:r>
          </a:p>
          <a:p>
            <a:pPr marL="285750" indent="-285750">
              <a:buFont typeface="Courier New" panose="02070309020205020404" pitchFamily="49" charset="0"/>
              <a:buChar char="o"/>
            </a:pPr>
            <a:r>
              <a:rPr lang="en-GB" sz="1300" b="1" dirty="0"/>
              <a:t>Under 20%</a:t>
            </a:r>
            <a:r>
              <a:rPr lang="en-GB" sz="1300" dirty="0"/>
              <a:t> (out of 1,337 respondents) </a:t>
            </a:r>
            <a:r>
              <a:rPr lang="en-GB" sz="1300" b="1" dirty="0"/>
              <a:t>said online consultations had made access easier</a:t>
            </a:r>
            <a:r>
              <a:rPr lang="en-GB" sz="1300" dirty="0"/>
              <a:t> </a:t>
            </a:r>
            <a:br>
              <a:rPr lang="en-GB" sz="1300" dirty="0"/>
            </a:br>
            <a:r>
              <a:rPr lang="en-GB" sz="1300" dirty="0"/>
              <a:t>(with about 43% stating it had made no difference or they were unsure.)</a:t>
            </a:r>
          </a:p>
          <a:p>
            <a:pPr marL="554038"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Wingdings" panose="05000000000000000000" pitchFamily="2" charset="2"/>
              <a:buChar char="Ø"/>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grpSp>
        <p:nvGrpSpPr>
          <p:cNvPr id="3" name="Group 2">
            <a:extLst>
              <a:ext uri="{FF2B5EF4-FFF2-40B4-BE49-F238E27FC236}">
                <a16:creationId xmlns:a16="http://schemas.microsoft.com/office/drawing/2014/main" id="{1A9FCA4F-007D-40B5-A7DD-A3E1F425F46D}"/>
              </a:ext>
            </a:extLst>
          </p:cNvPr>
          <p:cNvGrpSpPr/>
          <p:nvPr/>
        </p:nvGrpSpPr>
        <p:grpSpPr>
          <a:xfrm>
            <a:off x="5163053" y="2525189"/>
            <a:ext cx="3299478" cy="2092881"/>
            <a:chOff x="5144579" y="2719149"/>
            <a:chExt cx="3299478" cy="2092881"/>
          </a:xfrm>
        </p:grpSpPr>
        <p:pic>
          <p:nvPicPr>
            <p:cNvPr id="13" name="Picture 12" descr="Graphical user interface, application, PowerPoint&#10;&#10;Description automatically generated">
              <a:extLst>
                <a:ext uri="{FF2B5EF4-FFF2-40B4-BE49-F238E27FC236}">
                  <a16:creationId xmlns:a16="http://schemas.microsoft.com/office/drawing/2014/main" id="{7DACBC27-EA05-4F5B-A1B0-D8D499F1E33F}"/>
                </a:ext>
              </a:extLst>
            </p:cNvPr>
            <p:cNvPicPr>
              <a:picLocks noChangeAspect="1"/>
            </p:cNvPicPr>
            <p:nvPr/>
          </p:nvPicPr>
          <p:blipFill rotWithShape="1">
            <a:blip r:embed="rId2"/>
            <a:srcRect l="30763" t="18910" r="31794" b="34733"/>
            <a:stretch/>
          </p:blipFill>
          <p:spPr bwMode="auto">
            <a:xfrm>
              <a:off x="5144579" y="2866929"/>
              <a:ext cx="3299478" cy="1938992"/>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CBCCF9AB-7607-4D60-8308-C5DB64E4129A}"/>
                </a:ext>
              </a:extLst>
            </p:cNvPr>
            <p:cNvSpPr txBox="1"/>
            <p:nvPr/>
          </p:nvSpPr>
          <p:spPr>
            <a:xfrm>
              <a:off x="5597234" y="2719149"/>
              <a:ext cx="2846823" cy="2092881"/>
            </a:xfrm>
            <a:prstGeom prst="rect">
              <a:avLst/>
            </a:prstGeom>
            <a:noFill/>
          </p:spPr>
          <p:txBody>
            <a:bodyPr wrap="square" rtlCol="0">
              <a:spAutoFit/>
            </a:bodyPr>
            <a:lstStyle/>
            <a:p>
              <a:endParaRPr lang="en-GB" sz="1300" dirty="0">
                <a:latin typeface="+mj-lt"/>
              </a:endParaRPr>
            </a:p>
            <a:p>
              <a:r>
                <a:rPr lang="en-US" sz="1300" dirty="0">
                  <a:latin typeface="+mj-lt"/>
                </a:rPr>
                <a:t>I find the online form appallingly inadequate … it continually tells me to call 111 due to the severity of my condition, but 111 are unable to help me. And so, I am forced to lie about the severity of my pain so that i can use (it) and gain access to a phone call from my GP.  </a:t>
              </a:r>
              <a:endParaRPr lang="en-GB" sz="1300" dirty="0">
                <a:latin typeface="+mj-lt"/>
              </a:endParaRPr>
            </a:p>
          </p:txBody>
        </p:sp>
        <p:pic>
          <p:nvPicPr>
            <p:cNvPr id="8" name="Picture 7" descr="Logo&#10;&#10;Description automatically generated">
              <a:extLst>
                <a:ext uri="{FF2B5EF4-FFF2-40B4-BE49-F238E27FC236}">
                  <a16:creationId xmlns:a16="http://schemas.microsoft.com/office/drawing/2014/main" id="{9050D683-1D20-4C09-8210-32B62A87EA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7338" y="3089564"/>
              <a:ext cx="405765" cy="330200"/>
            </a:xfrm>
            <a:prstGeom prst="rect">
              <a:avLst/>
            </a:prstGeom>
          </p:spPr>
        </p:pic>
      </p:grpSp>
      <p:sp>
        <p:nvSpPr>
          <p:cNvPr id="10" name="Footer Placeholder 16">
            <a:extLst>
              <a:ext uri="{FF2B5EF4-FFF2-40B4-BE49-F238E27FC236}">
                <a16:creationId xmlns:a16="http://schemas.microsoft.com/office/drawing/2014/main" id="{9A094720-49C5-16C3-AC88-65392ADA6154}"/>
              </a:ext>
            </a:extLst>
          </p:cNvPr>
          <p:cNvSpPr>
            <a:spLocks noGrp="1"/>
          </p:cNvSpPr>
          <p:nvPr>
            <p:ph type="ftr" sz="quarter" idx="11"/>
          </p:nvPr>
        </p:nvSpPr>
        <p:spPr>
          <a:xfrm>
            <a:off x="368263" y="6328855"/>
            <a:ext cx="3723445" cy="360000"/>
          </a:xfrm>
        </p:spPr>
        <p:txBody>
          <a:bodyPr/>
          <a:lstStyle/>
          <a:p>
            <a:r>
              <a:rPr lang="en-GB" noProof="0" dirty="0"/>
              <a:t>Staff and Sussex Patients View on Access to GP-led Service</a:t>
            </a:r>
          </a:p>
          <a:p>
            <a:r>
              <a:rPr lang="en-GB" noProof="0" dirty="0"/>
              <a:t>May 2022</a:t>
            </a:r>
          </a:p>
        </p:txBody>
      </p:sp>
    </p:spTree>
    <p:extLst>
      <p:ext uri="{BB962C8B-B14F-4D97-AF65-F5344CB8AC3E}">
        <p14:creationId xmlns:p14="http://schemas.microsoft.com/office/powerpoint/2010/main" val="1508508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527" y="617525"/>
            <a:ext cx="8562109" cy="468000"/>
          </a:xfrm>
        </p:spPr>
        <p:txBody>
          <a:bodyPr/>
          <a:lstStyle/>
          <a:p>
            <a:r>
              <a:rPr lang="en-GB" dirty="0"/>
              <a:t>What doesn’t make sense to people</a:t>
            </a:r>
            <a:endParaRPr lang="en-GB" dirty="0">
              <a:latin typeface="Century Gothic" panose="020B0502020202020204" pitchFamily="34" charset="0"/>
            </a:endParaRPr>
          </a:p>
        </p:txBody>
      </p:sp>
      <p:sp>
        <p:nvSpPr>
          <p:cNvPr id="5" name="Slide Number Placeholder 4"/>
          <p:cNvSpPr>
            <a:spLocks noGrp="1"/>
          </p:cNvSpPr>
          <p:nvPr>
            <p:ph type="sldNum" sz="quarter" idx="12"/>
          </p:nvPr>
        </p:nvSpPr>
        <p:spPr/>
        <p:txBody>
          <a:bodyPr/>
          <a:lstStyle/>
          <a:p>
            <a:fld id="{9295DF58-4118-4551-8C61-1A7ED177FA2D}" type="slidenum">
              <a:rPr lang="en-GB" noProof="0" dirty="0" smtClean="0"/>
              <a:pPr/>
              <a:t>27</a:t>
            </a:fld>
            <a:endParaRPr lang="en-GB" noProof="0" dirty="0"/>
          </a:p>
        </p:txBody>
      </p:sp>
      <p:sp>
        <p:nvSpPr>
          <p:cNvPr id="15" name="Content Placeholder 9">
            <a:extLst>
              <a:ext uri="{FF2B5EF4-FFF2-40B4-BE49-F238E27FC236}">
                <a16:creationId xmlns:a16="http://schemas.microsoft.com/office/drawing/2014/main" id="{EE69C808-B347-4783-888C-84AA3DD636C4}"/>
              </a:ext>
            </a:extLst>
          </p:cNvPr>
          <p:cNvSpPr txBox="1">
            <a:spLocks/>
          </p:cNvSpPr>
          <p:nvPr/>
        </p:nvSpPr>
        <p:spPr>
          <a:xfrm>
            <a:off x="489527" y="1311717"/>
            <a:ext cx="8111548" cy="4392000"/>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Century Gothic" panose="020B0502020202020204" pitchFamily="34" charset="0"/>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Courier New" panose="02070309020205020404" pitchFamily="49" charset="0"/>
              <a:buChar char="o"/>
            </a:pPr>
            <a:r>
              <a:rPr lang="en-GB" sz="1300" dirty="0"/>
              <a:t>Lack of available appointments is generating phone traffic.</a:t>
            </a:r>
          </a:p>
          <a:p>
            <a:pPr marL="285750" indent="-285750">
              <a:buFont typeface="Courier New" panose="02070309020205020404" pitchFamily="49" charset="0"/>
              <a:buChar char="o"/>
            </a:pPr>
            <a:endParaRPr lang="en-GB" sz="1300" dirty="0"/>
          </a:p>
          <a:p>
            <a:pPr marL="285750" indent="-285750">
              <a:buFont typeface="Courier New" panose="02070309020205020404" pitchFamily="49" charset="0"/>
              <a:buChar char="o"/>
            </a:pPr>
            <a:endParaRPr lang="en-GB" sz="1300" dirty="0"/>
          </a:p>
          <a:p>
            <a:pPr marL="285750" indent="-285750">
              <a:spcAft>
                <a:spcPts val="0"/>
              </a:spcAft>
              <a:buFont typeface="Courier New" panose="02070309020205020404" pitchFamily="49" charset="0"/>
              <a:buChar char="o"/>
            </a:pPr>
            <a:endParaRPr lang="en-GB" sz="1300" dirty="0"/>
          </a:p>
          <a:p>
            <a:pPr marL="285750" indent="-285750">
              <a:spcBef>
                <a:spcPts val="1000"/>
              </a:spcBef>
              <a:buFont typeface="Courier New" panose="02070309020205020404" pitchFamily="49" charset="0"/>
              <a:buChar char="o"/>
            </a:pPr>
            <a:r>
              <a:rPr lang="en-GB" sz="1300" dirty="0"/>
              <a:t>Comments suggest for some there is an inability to describe their needs over the phone or determine if they are urgent.</a:t>
            </a:r>
          </a:p>
          <a:p>
            <a:pPr marL="285750" indent="-285750">
              <a:buFont typeface="Courier New" panose="02070309020205020404" pitchFamily="49" charset="0"/>
              <a:buChar char="o"/>
            </a:pPr>
            <a:endParaRPr lang="en-GB" sz="1300" dirty="0"/>
          </a:p>
          <a:p>
            <a:pPr marL="285750" indent="-285750">
              <a:buFont typeface="Courier New" panose="02070309020205020404" pitchFamily="49" charset="0"/>
              <a:buChar char="o"/>
            </a:pPr>
            <a:endParaRPr lang="en-GB" sz="1300" dirty="0"/>
          </a:p>
          <a:p>
            <a:pPr marL="285750" indent="-285750">
              <a:buFont typeface="Courier New" panose="02070309020205020404" pitchFamily="49" charset="0"/>
              <a:buChar char="o"/>
            </a:pPr>
            <a:endParaRPr lang="en-GB" sz="1300" dirty="0"/>
          </a:p>
          <a:p>
            <a:pPr>
              <a:spcAft>
                <a:spcPts val="600"/>
              </a:spcAft>
            </a:pPr>
            <a:endParaRPr lang="en-GB" sz="1300" dirty="0"/>
          </a:p>
          <a:p>
            <a:pPr marL="285750" indent="-285750">
              <a:spcBef>
                <a:spcPts val="1000"/>
              </a:spcBef>
              <a:buFont typeface="Courier New" panose="02070309020205020404" pitchFamily="49" charset="0"/>
              <a:buChar char="o"/>
            </a:pPr>
            <a:r>
              <a:rPr lang="en-GB" sz="1300" dirty="0"/>
              <a:t>When information from a GP cannot be accommodated by the frontline processes.</a:t>
            </a:r>
          </a:p>
          <a:p>
            <a:pPr marL="285750" indent="-285750">
              <a:buFont typeface="Courier New" panose="02070309020205020404" pitchFamily="49" charset="0"/>
              <a:buChar char="o"/>
            </a:pPr>
            <a:endParaRPr lang="en-GB" sz="1300" dirty="0">
              <a:highlight>
                <a:srgbClr val="FFFF00"/>
              </a:highlight>
            </a:endParaRPr>
          </a:p>
          <a:p>
            <a:pPr marL="285750" indent="-285750">
              <a:buFont typeface="Courier New" panose="02070309020205020404" pitchFamily="49" charset="0"/>
              <a:buChar char="o"/>
            </a:pPr>
            <a:endParaRPr lang="en-GB" sz="1300" dirty="0"/>
          </a:p>
          <a:p>
            <a:pPr>
              <a:spcAft>
                <a:spcPts val="600"/>
              </a:spcAft>
            </a:pPr>
            <a:endParaRPr lang="en-GB" sz="1300" dirty="0"/>
          </a:p>
          <a:p>
            <a:pPr marL="285750" indent="-285750">
              <a:buFont typeface="Arial" panose="020B0604020202020204" pitchFamily="34" charset="0"/>
              <a:buChar char="•"/>
            </a:pPr>
            <a:endParaRPr lang="en-GB" dirty="0"/>
          </a:p>
        </p:txBody>
      </p:sp>
      <p:grpSp>
        <p:nvGrpSpPr>
          <p:cNvPr id="7" name="Group 6">
            <a:extLst>
              <a:ext uri="{FF2B5EF4-FFF2-40B4-BE49-F238E27FC236}">
                <a16:creationId xmlns:a16="http://schemas.microsoft.com/office/drawing/2014/main" id="{85E436C5-6E22-43BB-8DA8-D7810DDE8180}"/>
              </a:ext>
            </a:extLst>
          </p:cNvPr>
          <p:cNvGrpSpPr/>
          <p:nvPr/>
        </p:nvGrpSpPr>
        <p:grpSpPr>
          <a:xfrm>
            <a:off x="760901" y="1570635"/>
            <a:ext cx="7699607" cy="830823"/>
            <a:chOff x="5092754" y="600518"/>
            <a:chExt cx="7699607" cy="830823"/>
          </a:xfrm>
        </p:grpSpPr>
        <p:pic>
          <p:nvPicPr>
            <p:cNvPr id="9" name="Picture 8" descr="Graphical user interface, application, PowerPoint&#10;&#10;Description automatically generated">
              <a:extLst>
                <a:ext uri="{FF2B5EF4-FFF2-40B4-BE49-F238E27FC236}">
                  <a16:creationId xmlns:a16="http://schemas.microsoft.com/office/drawing/2014/main" id="{BD7FFAD0-C1A3-41CD-9648-5CFD91FDB2BB}"/>
                </a:ext>
              </a:extLst>
            </p:cNvPr>
            <p:cNvPicPr>
              <a:picLocks noChangeAspect="1"/>
            </p:cNvPicPr>
            <p:nvPr/>
          </p:nvPicPr>
          <p:blipFill rotWithShape="1">
            <a:blip r:embed="rId2"/>
            <a:srcRect l="25209" t="35981" r="26342" b="53732"/>
            <a:stretch/>
          </p:blipFill>
          <p:spPr bwMode="auto">
            <a:xfrm>
              <a:off x="5092754" y="600518"/>
              <a:ext cx="7699607" cy="830823"/>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7F8C4527-42AC-4E5F-9F81-5023594A6DA0}"/>
                </a:ext>
              </a:extLst>
            </p:cNvPr>
            <p:cNvSpPr txBox="1"/>
            <p:nvPr/>
          </p:nvSpPr>
          <p:spPr>
            <a:xfrm>
              <a:off x="5628810" y="672861"/>
              <a:ext cx="6978653" cy="692497"/>
            </a:xfrm>
            <a:prstGeom prst="rect">
              <a:avLst/>
            </a:prstGeom>
            <a:noFill/>
          </p:spPr>
          <p:txBody>
            <a:bodyPr wrap="square" rtlCol="0">
              <a:spAutoFit/>
            </a:bodyPr>
            <a:lstStyle/>
            <a:p>
              <a:r>
                <a:rPr lang="en-GB" sz="1300" dirty="0">
                  <a:latin typeface="+mj-lt"/>
                </a:rPr>
                <a:t>I rang every morning at 8am for 8 days in a row, and two afternoons at 2pm. Each time, when I got to the top of the queue I was told that the appointments were all taken or I got a message saying all the operators were busy.</a:t>
              </a:r>
            </a:p>
          </p:txBody>
        </p:sp>
        <p:pic>
          <p:nvPicPr>
            <p:cNvPr id="11" name="Picture 10" descr="Logo&#10;&#10;Description automatically generated">
              <a:extLst>
                <a:ext uri="{FF2B5EF4-FFF2-40B4-BE49-F238E27FC236}">
                  <a16:creationId xmlns:a16="http://schemas.microsoft.com/office/drawing/2014/main" id="{D725337C-2775-4F8F-A8E7-B17C05AB3F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0243" y="792929"/>
              <a:ext cx="405765" cy="330200"/>
            </a:xfrm>
            <a:prstGeom prst="rect">
              <a:avLst/>
            </a:prstGeom>
          </p:spPr>
        </p:pic>
      </p:grpSp>
      <p:grpSp>
        <p:nvGrpSpPr>
          <p:cNvPr id="16" name="Group 15">
            <a:extLst>
              <a:ext uri="{FF2B5EF4-FFF2-40B4-BE49-F238E27FC236}">
                <a16:creationId xmlns:a16="http://schemas.microsoft.com/office/drawing/2014/main" id="{2D0451A7-6D0B-4E76-B5D8-A49DE835F269}"/>
              </a:ext>
            </a:extLst>
          </p:cNvPr>
          <p:cNvGrpSpPr/>
          <p:nvPr/>
        </p:nvGrpSpPr>
        <p:grpSpPr>
          <a:xfrm>
            <a:off x="756281" y="3136205"/>
            <a:ext cx="7699607" cy="1195655"/>
            <a:chOff x="5185114" y="-507844"/>
            <a:chExt cx="7699607" cy="1195655"/>
          </a:xfrm>
        </p:grpSpPr>
        <p:pic>
          <p:nvPicPr>
            <p:cNvPr id="17" name="Picture 16" descr="Graphical user interface, application, PowerPoint&#10;&#10;Description automatically generated">
              <a:extLst>
                <a:ext uri="{FF2B5EF4-FFF2-40B4-BE49-F238E27FC236}">
                  <a16:creationId xmlns:a16="http://schemas.microsoft.com/office/drawing/2014/main" id="{7B0CACDE-A225-42E2-9B27-B8F82582754C}"/>
                </a:ext>
              </a:extLst>
            </p:cNvPr>
            <p:cNvPicPr>
              <a:picLocks noChangeAspect="1"/>
            </p:cNvPicPr>
            <p:nvPr/>
          </p:nvPicPr>
          <p:blipFill rotWithShape="1">
            <a:blip r:embed="rId2"/>
            <a:srcRect l="25209" t="35981" r="26342" b="53732"/>
            <a:stretch/>
          </p:blipFill>
          <p:spPr bwMode="auto">
            <a:xfrm>
              <a:off x="5185114" y="-507844"/>
              <a:ext cx="7699607" cy="1195655"/>
            </a:xfrm>
            <a:prstGeom prst="rect">
              <a:avLst/>
            </a:prstGeom>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A99D099D-57E9-4299-B6DD-740F586C4A14}"/>
                </a:ext>
              </a:extLst>
            </p:cNvPr>
            <p:cNvSpPr txBox="1"/>
            <p:nvPr/>
          </p:nvSpPr>
          <p:spPr>
            <a:xfrm>
              <a:off x="5693466" y="-417032"/>
              <a:ext cx="7043301" cy="1092607"/>
            </a:xfrm>
            <a:prstGeom prst="rect">
              <a:avLst/>
            </a:prstGeom>
            <a:noFill/>
          </p:spPr>
          <p:txBody>
            <a:bodyPr wrap="square" rtlCol="0">
              <a:spAutoFit/>
            </a:bodyPr>
            <a:lstStyle/>
            <a:p>
              <a:r>
                <a:rPr lang="en-GB" sz="1300" dirty="0">
                  <a:latin typeface="+mj-lt"/>
                </a:rPr>
                <a:t>When you are poorly its hard to self-diagnose against other conditions to say if it is an urgent matter.</a:t>
              </a:r>
            </a:p>
            <a:p>
              <a:endParaRPr lang="en-GB" sz="1300" dirty="0">
                <a:latin typeface="+mj-lt"/>
              </a:endParaRPr>
            </a:p>
            <a:p>
              <a:r>
                <a:rPr lang="en-GB" sz="1300" dirty="0">
                  <a:latin typeface="+mj-lt"/>
                </a:rPr>
                <a:t>I can’t fault the face-to-face service I received, but trying to communicate with the reception staff my needs was somewhat difficult and I didn’t feel I was listened to.</a:t>
              </a:r>
            </a:p>
          </p:txBody>
        </p:sp>
        <p:pic>
          <p:nvPicPr>
            <p:cNvPr id="19" name="Picture 18" descr="Logo&#10;&#10;Description automatically generated">
              <a:extLst>
                <a:ext uri="{FF2B5EF4-FFF2-40B4-BE49-F238E27FC236}">
                  <a16:creationId xmlns:a16="http://schemas.microsoft.com/office/drawing/2014/main" id="{BA80620C-2ECD-483D-93E0-B72EAEB2B8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4899" y="-296964"/>
              <a:ext cx="405765" cy="330200"/>
            </a:xfrm>
            <a:prstGeom prst="rect">
              <a:avLst/>
            </a:prstGeom>
          </p:spPr>
        </p:pic>
      </p:grpSp>
      <p:grpSp>
        <p:nvGrpSpPr>
          <p:cNvPr id="20" name="Group 19">
            <a:extLst>
              <a:ext uri="{FF2B5EF4-FFF2-40B4-BE49-F238E27FC236}">
                <a16:creationId xmlns:a16="http://schemas.microsoft.com/office/drawing/2014/main" id="{E7F8B997-8AD9-410A-9E5C-BAAD2F981096}"/>
              </a:ext>
            </a:extLst>
          </p:cNvPr>
          <p:cNvGrpSpPr/>
          <p:nvPr/>
        </p:nvGrpSpPr>
        <p:grpSpPr>
          <a:xfrm>
            <a:off x="747050" y="4909589"/>
            <a:ext cx="7699607" cy="1128006"/>
            <a:chOff x="5092754" y="600518"/>
            <a:chExt cx="7699607" cy="1128006"/>
          </a:xfrm>
        </p:grpSpPr>
        <p:pic>
          <p:nvPicPr>
            <p:cNvPr id="21" name="Picture 20" descr="Graphical user interface, application, PowerPoint&#10;&#10;Description automatically generated">
              <a:extLst>
                <a:ext uri="{FF2B5EF4-FFF2-40B4-BE49-F238E27FC236}">
                  <a16:creationId xmlns:a16="http://schemas.microsoft.com/office/drawing/2014/main" id="{0BD0B1A4-184C-4D9C-BF2C-88A6B63ED620}"/>
                </a:ext>
              </a:extLst>
            </p:cNvPr>
            <p:cNvPicPr>
              <a:picLocks noChangeAspect="1"/>
            </p:cNvPicPr>
            <p:nvPr/>
          </p:nvPicPr>
          <p:blipFill rotWithShape="1">
            <a:blip r:embed="rId2"/>
            <a:srcRect l="25209" t="35981" r="26342" b="53732"/>
            <a:stretch/>
          </p:blipFill>
          <p:spPr bwMode="auto">
            <a:xfrm>
              <a:off x="5092754" y="600518"/>
              <a:ext cx="7699607" cy="1088006"/>
            </a:xfrm>
            <a:prstGeom prst="rect">
              <a:avLst/>
            </a:prstGeom>
            <a:ln>
              <a:noFill/>
            </a:ln>
            <a:extLst>
              <a:ext uri="{53640926-AAD7-44D8-BBD7-CCE9431645EC}">
                <a14:shadowObscured xmlns:a14="http://schemas.microsoft.com/office/drawing/2010/main"/>
              </a:ext>
            </a:extLst>
          </p:spPr>
        </p:pic>
        <p:sp>
          <p:nvSpPr>
            <p:cNvPr id="22" name="TextBox 21">
              <a:extLst>
                <a:ext uri="{FF2B5EF4-FFF2-40B4-BE49-F238E27FC236}">
                  <a16:creationId xmlns:a16="http://schemas.microsoft.com/office/drawing/2014/main" id="{F7FF0A7B-9367-49E4-A319-4CB2B80BC285}"/>
                </a:ext>
              </a:extLst>
            </p:cNvPr>
            <p:cNvSpPr txBox="1"/>
            <p:nvPr/>
          </p:nvSpPr>
          <p:spPr>
            <a:xfrm>
              <a:off x="5628810" y="635917"/>
              <a:ext cx="6978653" cy="1092607"/>
            </a:xfrm>
            <a:prstGeom prst="rect">
              <a:avLst/>
            </a:prstGeom>
            <a:noFill/>
          </p:spPr>
          <p:txBody>
            <a:bodyPr wrap="square" rtlCol="0">
              <a:spAutoFit/>
            </a:bodyPr>
            <a:lstStyle/>
            <a:p>
              <a:r>
                <a:rPr lang="en-GB" sz="1300" dirty="0">
                  <a:latin typeface="+mj-lt"/>
                </a:rPr>
                <a:t>Previous telephone advice from a GP ..was to ask for a face-to-face same day appointment if problem returned. This was deemed impossible by receptionist, as ‘they don’t do that’. Spoke to the practice manager at a later date and he confirmed [that the]</a:t>
              </a:r>
              <a:r>
                <a:rPr lang="en-GB" sz="1300" dirty="0">
                  <a:solidFill>
                    <a:srgbClr val="FF0000"/>
                  </a:solidFill>
                  <a:latin typeface="+mj-lt"/>
                </a:rPr>
                <a:t> </a:t>
              </a:r>
              <a:r>
                <a:rPr lang="en-GB" sz="1300" dirty="0">
                  <a:latin typeface="+mj-lt"/>
                </a:rPr>
                <a:t>receptionist’s comment was correct and the GP should not have given me the advice he did in the original phone call.</a:t>
              </a:r>
            </a:p>
          </p:txBody>
        </p:sp>
        <p:pic>
          <p:nvPicPr>
            <p:cNvPr id="23" name="Picture 22" descr="Logo&#10;&#10;Description automatically generated">
              <a:extLst>
                <a:ext uri="{FF2B5EF4-FFF2-40B4-BE49-F238E27FC236}">
                  <a16:creationId xmlns:a16="http://schemas.microsoft.com/office/drawing/2014/main" id="{B66C029D-627C-4F70-8A92-64AC7DD0C0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0243" y="792929"/>
              <a:ext cx="405765" cy="330200"/>
            </a:xfrm>
            <a:prstGeom prst="rect">
              <a:avLst/>
            </a:prstGeom>
          </p:spPr>
        </p:pic>
      </p:grpSp>
      <p:sp>
        <p:nvSpPr>
          <p:cNvPr id="24" name="Footer Placeholder 16">
            <a:extLst>
              <a:ext uri="{FF2B5EF4-FFF2-40B4-BE49-F238E27FC236}">
                <a16:creationId xmlns:a16="http://schemas.microsoft.com/office/drawing/2014/main" id="{3D9DBA67-7D9F-F08F-A76A-C2E2E83C5326}"/>
              </a:ext>
            </a:extLst>
          </p:cNvPr>
          <p:cNvSpPr>
            <a:spLocks noGrp="1"/>
          </p:cNvSpPr>
          <p:nvPr>
            <p:ph type="ftr" sz="quarter" idx="11"/>
          </p:nvPr>
        </p:nvSpPr>
        <p:spPr>
          <a:xfrm>
            <a:off x="368263" y="6328855"/>
            <a:ext cx="3723445" cy="360000"/>
          </a:xfrm>
        </p:spPr>
        <p:txBody>
          <a:bodyPr/>
          <a:lstStyle/>
          <a:p>
            <a:r>
              <a:rPr lang="en-GB" noProof="0" dirty="0"/>
              <a:t>Staff and Sussex Patients View on Access to GP-led Service</a:t>
            </a:r>
          </a:p>
          <a:p>
            <a:r>
              <a:rPr lang="en-GB" noProof="0" dirty="0"/>
              <a:t>May 2022</a:t>
            </a:r>
          </a:p>
        </p:txBody>
      </p:sp>
    </p:spTree>
    <p:extLst>
      <p:ext uri="{BB962C8B-B14F-4D97-AF65-F5344CB8AC3E}">
        <p14:creationId xmlns:p14="http://schemas.microsoft.com/office/powerpoint/2010/main" val="2206927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295DF58-4118-4551-8C61-1A7ED177FA2D}" type="slidenum">
              <a:rPr lang="en-GB" noProof="0" dirty="0" smtClean="0"/>
              <a:pPr/>
              <a:t>28</a:t>
            </a:fld>
            <a:endParaRPr lang="en-GB" noProof="0" dirty="0"/>
          </a:p>
        </p:txBody>
      </p:sp>
      <p:sp>
        <p:nvSpPr>
          <p:cNvPr id="15" name="Content Placeholder 9">
            <a:extLst>
              <a:ext uri="{FF2B5EF4-FFF2-40B4-BE49-F238E27FC236}">
                <a16:creationId xmlns:a16="http://schemas.microsoft.com/office/drawing/2014/main" id="{EE69C808-B347-4783-888C-84AA3DD636C4}"/>
              </a:ext>
            </a:extLst>
          </p:cNvPr>
          <p:cNvSpPr txBox="1">
            <a:spLocks/>
          </p:cNvSpPr>
          <p:nvPr/>
        </p:nvSpPr>
        <p:spPr>
          <a:xfrm>
            <a:off x="489527" y="702113"/>
            <a:ext cx="8111548" cy="4392000"/>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Century Gothic" panose="020B0502020202020204" pitchFamily="34" charset="0"/>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Courier New" panose="02070309020205020404" pitchFamily="49" charset="0"/>
              <a:buChar char="o"/>
            </a:pPr>
            <a:r>
              <a:rPr lang="en-GB" sz="1300" dirty="0"/>
              <a:t>Some ‘</a:t>
            </a:r>
            <a:r>
              <a:rPr lang="en-GB" sz="1300" b="1" dirty="0"/>
              <a:t>access routes’ are hard to understand</a:t>
            </a:r>
            <a:r>
              <a:rPr lang="en-GB" sz="1300" dirty="0"/>
              <a:t>, for example:</a:t>
            </a:r>
          </a:p>
          <a:p>
            <a:pPr marL="428625" lvl="1" indent="-160338">
              <a:buFont typeface="Courier New" panose="02070309020205020404" pitchFamily="49" charset="0"/>
              <a:buChar char="o"/>
            </a:pPr>
            <a:r>
              <a:rPr lang="en-GB" sz="1300" dirty="0"/>
              <a:t>Being triaged by reception/call handler, triaged again and then booked for a consultation. </a:t>
            </a:r>
          </a:p>
          <a:p>
            <a:pPr marL="428625" lvl="1" indent="-160338">
              <a:buFont typeface="Courier New" panose="02070309020205020404" pitchFamily="49" charset="0"/>
              <a:buChar char="o"/>
            </a:pPr>
            <a:r>
              <a:rPr lang="en-GB" sz="1300" dirty="0"/>
              <a:t>Filling in an online form and the healthcare professional then asking why the person need them?</a:t>
            </a:r>
            <a:endParaRPr lang="en-GB" sz="1300" dirty="0">
              <a:solidFill>
                <a:srgbClr val="FF0000"/>
              </a:solidFill>
            </a:endParaRPr>
          </a:p>
          <a:p>
            <a:pPr marL="428625" lvl="1" indent="-160338">
              <a:buFont typeface="Courier New" panose="02070309020205020404" pitchFamily="49" charset="0"/>
              <a:buChar char="o"/>
            </a:pPr>
            <a:r>
              <a:rPr lang="en-GB" sz="1300" dirty="0"/>
              <a:t>Text appointment time given, but the consultation taking place hours later. One surgery stated ‘</a:t>
            </a:r>
            <a:r>
              <a:rPr lang="en-GB" sz="1300" i="1" dirty="0"/>
              <a:t>time doesn’t mean anything, we get to call when we can</a:t>
            </a:r>
            <a:r>
              <a:rPr lang="en-GB" sz="1300" dirty="0"/>
              <a:t>’.</a:t>
            </a:r>
          </a:p>
          <a:p>
            <a:pPr marL="428625" lvl="1" indent="-160338">
              <a:buFont typeface="Courier New" panose="02070309020205020404" pitchFamily="49" charset="0"/>
              <a:buChar char="o"/>
            </a:pPr>
            <a:r>
              <a:rPr lang="en-GB" sz="1300" dirty="0"/>
              <a:t>Having a phone consultation when patient’s concern can only be dealt with in person.</a:t>
            </a:r>
          </a:p>
          <a:p>
            <a:pPr marL="428625" lvl="1" indent="-160338">
              <a:buFont typeface="Courier New" panose="02070309020205020404" pitchFamily="49" charset="0"/>
              <a:buChar char="o"/>
            </a:pPr>
            <a:endParaRPr lang="en-GB" sz="1300" dirty="0"/>
          </a:p>
          <a:p>
            <a:pPr marL="428625" lvl="1" indent="-160338">
              <a:buFont typeface="Courier New" panose="02070309020205020404" pitchFamily="49" charset="0"/>
              <a:buChar char="o"/>
            </a:pPr>
            <a:endParaRPr lang="en-GB" sz="1300" dirty="0"/>
          </a:p>
          <a:p>
            <a:pPr marL="428625" lvl="1" indent="-160338">
              <a:spcAft>
                <a:spcPts val="0"/>
              </a:spcAft>
              <a:buFont typeface="Courier New" panose="02070309020205020404" pitchFamily="49" charset="0"/>
              <a:buChar char="o"/>
            </a:pPr>
            <a:endParaRPr lang="en-GB" sz="1300" dirty="0"/>
          </a:p>
          <a:p>
            <a:pPr marL="285750" indent="-285750">
              <a:buFont typeface="Courier New" panose="02070309020205020404" pitchFamily="49" charset="0"/>
              <a:buChar char="o"/>
            </a:pPr>
            <a:r>
              <a:rPr lang="en-GB" sz="1300" dirty="0"/>
              <a:t>Some practices don’t appear to be helping themselves, e.g. imposing changes in </a:t>
            </a:r>
            <a:r>
              <a:rPr lang="en-GB" sz="1300" b="1" dirty="0"/>
              <a:t>process that seem to waste patient time and NHS resources</a:t>
            </a:r>
            <a:r>
              <a:rPr lang="en-GB" sz="1300" dirty="0"/>
              <a:t>, for example</a:t>
            </a:r>
          </a:p>
        </p:txBody>
      </p:sp>
      <p:grpSp>
        <p:nvGrpSpPr>
          <p:cNvPr id="22" name="Group 21">
            <a:extLst>
              <a:ext uri="{FF2B5EF4-FFF2-40B4-BE49-F238E27FC236}">
                <a16:creationId xmlns:a16="http://schemas.microsoft.com/office/drawing/2014/main" id="{EAB04342-4525-4762-92F2-417D3C07064F}"/>
              </a:ext>
            </a:extLst>
          </p:cNvPr>
          <p:cNvGrpSpPr/>
          <p:nvPr/>
        </p:nvGrpSpPr>
        <p:grpSpPr>
          <a:xfrm>
            <a:off x="700768" y="2919151"/>
            <a:ext cx="7699607" cy="830823"/>
            <a:chOff x="5092754" y="600518"/>
            <a:chExt cx="7699607" cy="830823"/>
          </a:xfrm>
        </p:grpSpPr>
        <p:pic>
          <p:nvPicPr>
            <p:cNvPr id="23" name="Picture 22" descr="Graphical user interface, application, PowerPoint&#10;&#10;Description automatically generated">
              <a:extLst>
                <a:ext uri="{FF2B5EF4-FFF2-40B4-BE49-F238E27FC236}">
                  <a16:creationId xmlns:a16="http://schemas.microsoft.com/office/drawing/2014/main" id="{B13DE993-B6DB-47B7-AE4B-C073548020DF}"/>
                </a:ext>
              </a:extLst>
            </p:cNvPr>
            <p:cNvPicPr>
              <a:picLocks noChangeAspect="1"/>
            </p:cNvPicPr>
            <p:nvPr/>
          </p:nvPicPr>
          <p:blipFill rotWithShape="1">
            <a:blip r:embed="rId2"/>
            <a:srcRect l="25209" t="35981" r="26342" b="53732"/>
            <a:stretch/>
          </p:blipFill>
          <p:spPr bwMode="auto">
            <a:xfrm>
              <a:off x="5092754" y="600518"/>
              <a:ext cx="7699607" cy="830823"/>
            </a:xfrm>
            <a:prstGeom prst="rect">
              <a:avLst/>
            </a:prstGeom>
            <a:ln>
              <a:noFill/>
            </a:ln>
            <a:extLst>
              <a:ext uri="{53640926-AAD7-44D8-BBD7-CCE9431645EC}">
                <a14:shadowObscured xmlns:a14="http://schemas.microsoft.com/office/drawing/2010/main"/>
              </a:ext>
            </a:extLst>
          </p:spPr>
        </p:pic>
        <p:sp>
          <p:nvSpPr>
            <p:cNvPr id="24" name="TextBox 23">
              <a:extLst>
                <a:ext uri="{FF2B5EF4-FFF2-40B4-BE49-F238E27FC236}">
                  <a16:creationId xmlns:a16="http://schemas.microsoft.com/office/drawing/2014/main" id="{1DF8E064-6EA4-49D5-BD69-7AB195C8ACC3}"/>
                </a:ext>
              </a:extLst>
            </p:cNvPr>
            <p:cNvSpPr txBox="1"/>
            <p:nvPr/>
          </p:nvSpPr>
          <p:spPr>
            <a:xfrm>
              <a:off x="5628810" y="672861"/>
              <a:ext cx="6978653" cy="692497"/>
            </a:xfrm>
            <a:prstGeom prst="rect">
              <a:avLst/>
            </a:prstGeom>
            <a:noFill/>
          </p:spPr>
          <p:txBody>
            <a:bodyPr wrap="square" rtlCol="0">
              <a:spAutoFit/>
            </a:bodyPr>
            <a:lstStyle/>
            <a:p>
              <a:r>
                <a:rPr lang="en-GB" sz="1300" dirty="0">
                  <a:latin typeface="+mj-lt"/>
                </a:rPr>
                <a:t>Initially had a phone appointment, which is totally pointless, as I needed my ear seen and looked at, which I had said when I booked. I was told I had to have a phone appointment first. Wasting time and causing more stress.</a:t>
              </a:r>
            </a:p>
          </p:txBody>
        </p:sp>
        <p:pic>
          <p:nvPicPr>
            <p:cNvPr id="25" name="Picture 24" descr="Logo&#10;&#10;Description automatically generated">
              <a:extLst>
                <a:ext uri="{FF2B5EF4-FFF2-40B4-BE49-F238E27FC236}">
                  <a16:creationId xmlns:a16="http://schemas.microsoft.com/office/drawing/2014/main" id="{3745C9F3-E177-4643-A19A-CE34D8E074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0243" y="792929"/>
              <a:ext cx="405765" cy="330200"/>
            </a:xfrm>
            <a:prstGeom prst="rect">
              <a:avLst/>
            </a:prstGeom>
          </p:spPr>
        </p:pic>
      </p:grpSp>
      <p:grpSp>
        <p:nvGrpSpPr>
          <p:cNvPr id="30" name="Group 29">
            <a:extLst>
              <a:ext uri="{FF2B5EF4-FFF2-40B4-BE49-F238E27FC236}">
                <a16:creationId xmlns:a16="http://schemas.microsoft.com/office/drawing/2014/main" id="{9779001E-E6E7-40D0-8FCF-0123263EF11F}"/>
              </a:ext>
            </a:extLst>
          </p:cNvPr>
          <p:cNvGrpSpPr/>
          <p:nvPr/>
        </p:nvGrpSpPr>
        <p:grpSpPr>
          <a:xfrm>
            <a:off x="705386" y="4558603"/>
            <a:ext cx="7699607" cy="1001691"/>
            <a:chOff x="5092754" y="600518"/>
            <a:chExt cx="7699607" cy="1001691"/>
          </a:xfrm>
        </p:grpSpPr>
        <p:pic>
          <p:nvPicPr>
            <p:cNvPr id="31" name="Picture 30" descr="Graphical user interface, application, PowerPoint&#10;&#10;Description automatically generated">
              <a:extLst>
                <a:ext uri="{FF2B5EF4-FFF2-40B4-BE49-F238E27FC236}">
                  <a16:creationId xmlns:a16="http://schemas.microsoft.com/office/drawing/2014/main" id="{2AC9A108-6900-4599-BDE4-3B2EB2D502E3}"/>
                </a:ext>
              </a:extLst>
            </p:cNvPr>
            <p:cNvPicPr>
              <a:picLocks noChangeAspect="1"/>
            </p:cNvPicPr>
            <p:nvPr/>
          </p:nvPicPr>
          <p:blipFill rotWithShape="1">
            <a:blip r:embed="rId2"/>
            <a:srcRect l="25209" t="35981" r="26342" b="53732"/>
            <a:stretch/>
          </p:blipFill>
          <p:spPr bwMode="auto">
            <a:xfrm>
              <a:off x="5092754" y="600518"/>
              <a:ext cx="7699607" cy="1001691"/>
            </a:xfrm>
            <a:prstGeom prst="rect">
              <a:avLst/>
            </a:prstGeom>
            <a:ln>
              <a:noFill/>
            </a:ln>
            <a:extLst>
              <a:ext uri="{53640926-AAD7-44D8-BBD7-CCE9431645EC}">
                <a14:shadowObscured xmlns:a14="http://schemas.microsoft.com/office/drawing/2010/main"/>
              </a:ext>
            </a:extLst>
          </p:spPr>
        </p:pic>
        <p:sp>
          <p:nvSpPr>
            <p:cNvPr id="32" name="TextBox 31">
              <a:extLst>
                <a:ext uri="{FF2B5EF4-FFF2-40B4-BE49-F238E27FC236}">
                  <a16:creationId xmlns:a16="http://schemas.microsoft.com/office/drawing/2014/main" id="{0CAECB6B-3C4F-4110-A501-AE680ADBC382}"/>
                </a:ext>
              </a:extLst>
            </p:cNvPr>
            <p:cNvSpPr txBox="1"/>
            <p:nvPr/>
          </p:nvSpPr>
          <p:spPr>
            <a:xfrm>
              <a:off x="5628810" y="672861"/>
              <a:ext cx="7089683" cy="892552"/>
            </a:xfrm>
            <a:prstGeom prst="rect">
              <a:avLst/>
            </a:prstGeom>
            <a:noFill/>
          </p:spPr>
          <p:txBody>
            <a:bodyPr wrap="square" rtlCol="0">
              <a:spAutoFit/>
            </a:bodyPr>
            <a:lstStyle/>
            <a:p>
              <a:r>
                <a:rPr lang="en-GB" sz="1300" dirty="0">
                  <a:latin typeface="+mj-lt"/>
                </a:rPr>
                <a:t>Very frustrating that they are telling me that they no longer prescribe my injections, and I will have to attend the surgery for a nurse to administer them. This is a complete waste of time and resources, as I am a nurse and quite capable of self-administration. I shall purchase a private prescription and save everybody’s time.</a:t>
              </a:r>
            </a:p>
          </p:txBody>
        </p:sp>
        <p:pic>
          <p:nvPicPr>
            <p:cNvPr id="33" name="Picture 32" descr="Logo&#10;&#10;Description automatically generated">
              <a:extLst>
                <a:ext uri="{FF2B5EF4-FFF2-40B4-BE49-F238E27FC236}">
                  <a16:creationId xmlns:a16="http://schemas.microsoft.com/office/drawing/2014/main" id="{FD79D108-77EF-466E-B96C-52CC5BD36A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0243" y="792929"/>
              <a:ext cx="405765" cy="330200"/>
            </a:xfrm>
            <a:prstGeom prst="rect">
              <a:avLst/>
            </a:prstGeom>
          </p:spPr>
        </p:pic>
      </p:grpSp>
      <p:sp>
        <p:nvSpPr>
          <p:cNvPr id="13" name="Footer Placeholder 16">
            <a:extLst>
              <a:ext uri="{FF2B5EF4-FFF2-40B4-BE49-F238E27FC236}">
                <a16:creationId xmlns:a16="http://schemas.microsoft.com/office/drawing/2014/main" id="{E2D7798B-EA07-F31E-1F38-607E3EC42ECD}"/>
              </a:ext>
            </a:extLst>
          </p:cNvPr>
          <p:cNvSpPr>
            <a:spLocks noGrp="1"/>
          </p:cNvSpPr>
          <p:nvPr>
            <p:ph type="ftr" sz="quarter" idx="11"/>
          </p:nvPr>
        </p:nvSpPr>
        <p:spPr>
          <a:xfrm>
            <a:off x="368263" y="6328855"/>
            <a:ext cx="3723445" cy="360000"/>
          </a:xfrm>
        </p:spPr>
        <p:txBody>
          <a:bodyPr/>
          <a:lstStyle/>
          <a:p>
            <a:r>
              <a:rPr lang="en-GB" noProof="0" dirty="0"/>
              <a:t>Staff and Sussex Patients View on Access to GP-led Service</a:t>
            </a:r>
          </a:p>
          <a:p>
            <a:r>
              <a:rPr lang="en-GB" noProof="0" dirty="0"/>
              <a:t>May 2022</a:t>
            </a:r>
          </a:p>
        </p:txBody>
      </p:sp>
    </p:spTree>
    <p:extLst>
      <p:ext uri="{BB962C8B-B14F-4D97-AF65-F5344CB8AC3E}">
        <p14:creationId xmlns:p14="http://schemas.microsoft.com/office/powerpoint/2010/main" val="2145682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295DF58-4118-4551-8C61-1A7ED177FA2D}" type="slidenum">
              <a:rPr lang="en-GB" noProof="0" dirty="0" smtClean="0"/>
              <a:pPr/>
              <a:t>29</a:t>
            </a:fld>
            <a:endParaRPr lang="en-GB" noProof="0" dirty="0"/>
          </a:p>
        </p:txBody>
      </p:sp>
      <p:sp>
        <p:nvSpPr>
          <p:cNvPr id="15" name="Content Placeholder 9">
            <a:extLst>
              <a:ext uri="{FF2B5EF4-FFF2-40B4-BE49-F238E27FC236}">
                <a16:creationId xmlns:a16="http://schemas.microsoft.com/office/drawing/2014/main" id="{EE69C808-B347-4783-888C-84AA3DD636C4}"/>
              </a:ext>
            </a:extLst>
          </p:cNvPr>
          <p:cNvSpPr txBox="1">
            <a:spLocks/>
          </p:cNvSpPr>
          <p:nvPr/>
        </p:nvSpPr>
        <p:spPr>
          <a:xfrm>
            <a:off x="489527" y="776002"/>
            <a:ext cx="8111548" cy="4392000"/>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Century Gothic" panose="020B0502020202020204" pitchFamily="34" charset="0"/>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Courier New" panose="02070309020205020404" pitchFamily="49" charset="0"/>
              <a:buChar char="o"/>
            </a:pPr>
            <a:r>
              <a:rPr lang="en-GB" sz="1300" dirty="0"/>
              <a:t>Receiving </a:t>
            </a:r>
            <a:r>
              <a:rPr lang="en-GB" sz="1300" b="1" dirty="0"/>
              <a:t>clinical advice from non-clinical staff </a:t>
            </a:r>
            <a:r>
              <a:rPr lang="en-GB" sz="1300" dirty="0"/>
              <a:t>people say </a:t>
            </a:r>
            <a:r>
              <a:rPr lang="en-GB" sz="1300" b="1" dirty="0"/>
              <a:t>installs a lack of confidence </a:t>
            </a:r>
            <a:r>
              <a:rPr lang="en-GB" sz="1300" dirty="0"/>
              <a:t>in the service or </a:t>
            </a:r>
            <a:r>
              <a:rPr lang="en-GB" sz="1300" b="1" dirty="0"/>
              <a:t>raises anxiety</a:t>
            </a:r>
            <a:r>
              <a:rPr lang="en-GB" sz="1300" dirty="0"/>
              <a:t>. </a:t>
            </a:r>
          </a:p>
          <a:p>
            <a:pPr marL="285750" indent="-285750">
              <a:buFont typeface="Courier New" panose="02070309020205020404" pitchFamily="49" charset="0"/>
              <a:buChar char="o"/>
            </a:pPr>
            <a:endParaRPr lang="en-GB" sz="1300" dirty="0"/>
          </a:p>
          <a:p>
            <a:pPr marL="285750" indent="-285750">
              <a:buFont typeface="Courier New" panose="02070309020205020404" pitchFamily="49" charset="0"/>
              <a:buChar char="o"/>
            </a:pPr>
            <a:endParaRPr lang="en-GB" sz="1300" dirty="0"/>
          </a:p>
          <a:p>
            <a:pPr marL="285750" indent="-285750">
              <a:buFont typeface="Courier New" panose="02070309020205020404" pitchFamily="49" charset="0"/>
              <a:buChar char="o"/>
            </a:pPr>
            <a:endParaRPr lang="en-GB" sz="1300" dirty="0"/>
          </a:p>
          <a:p>
            <a:endParaRPr lang="en-GB" sz="1300" dirty="0"/>
          </a:p>
          <a:p>
            <a:pPr>
              <a:spcAft>
                <a:spcPts val="600"/>
              </a:spcAft>
            </a:pPr>
            <a:endParaRPr lang="en-GB" sz="1300" dirty="0"/>
          </a:p>
          <a:p>
            <a:pPr marL="268288">
              <a:spcAft>
                <a:spcPts val="0"/>
              </a:spcAft>
            </a:pPr>
            <a:endParaRPr lang="en-GB" sz="1300" dirty="0"/>
          </a:p>
          <a:p>
            <a:pPr marL="268288">
              <a:spcBef>
                <a:spcPts val="1000"/>
              </a:spcBef>
              <a:spcAft>
                <a:spcPts val="600"/>
              </a:spcAft>
            </a:pPr>
            <a:r>
              <a:rPr lang="en-GB" sz="1300" dirty="0"/>
              <a:t>However, the reality for other patients was very different, for example, one patient shared that the receptionist recognised that the symptoms being described could mean a DVT and they took swift action.</a:t>
            </a:r>
          </a:p>
          <a:p>
            <a:pPr marL="268288">
              <a:spcBef>
                <a:spcPts val="1000"/>
              </a:spcBef>
              <a:spcAft>
                <a:spcPts val="1800"/>
              </a:spcAft>
            </a:pPr>
            <a:r>
              <a:rPr lang="en-GB" sz="1300" dirty="0">
                <a:solidFill>
                  <a:srgbClr val="E73E97"/>
                </a:solidFill>
              </a:rPr>
              <a:t>This suggest a need for reframing the way information is given to people, with more use of sending information ‘from the clinician’ to the patient (links or downloadable leaflets via apps.) </a:t>
            </a:r>
          </a:p>
          <a:p>
            <a:pPr marL="285750" indent="-285750">
              <a:spcAft>
                <a:spcPts val="1800"/>
              </a:spcAft>
              <a:buFont typeface="Courier New" panose="02070309020205020404" pitchFamily="49" charset="0"/>
              <a:buChar char="o"/>
            </a:pPr>
            <a:r>
              <a:rPr lang="en-GB" sz="1300" dirty="0"/>
              <a:t>Some comments demonstrate a lack of confidence that clinicians can diagnose over-the-phone and this may be an area where improved communication to patients and the public may help</a:t>
            </a:r>
            <a:r>
              <a:rPr lang="en-GB" sz="1300" dirty="0">
                <a:solidFill>
                  <a:srgbClr val="FF0000"/>
                </a:solidFill>
              </a:rPr>
              <a:t>?</a:t>
            </a:r>
          </a:p>
          <a:p>
            <a:endParaRPr lang="en-GB" sz="1300" dirty="0"/>
          </a:p>
          <a:p>
            <a:pPr>
              <a:spcAft>
                <a:spcPts val="600"/>
              </a:spcAft>
            </a:pPr>
            <a:endParaRPr lang="en-GB" sz="1300" dirty="0"/>
          </a:p>
          <a:p>
            <a:pPr marL="268288"/>
            <a:endParaRPr lang="en-GB" sz="1400" dirty="0"/>
          </a:p>
          <a:p>
            <a:pPr>
              <a:spcAft>
                <a:spcPts val="600"/>
              </a:spcAft>
            </a:pPr>
            <a:endParaRPr lang="en-GB" sz="1400" dirty="0"/>
          </a:p>
          <a:p>
            <a:pPr marL="285750" indent="-285750">
              <a:buFont typeface="Arial" panose="020B0604020202020204" pitchFamily="34" charset="0"/>
              <a:buChar char="•"/>
            </a:pPr>
            <a:endParaRPr lang="en-GB" dirty="0"/>
          </a:p>
        </p:txBody>
      </p:sp>
      <p:grpSp>
        <p:nvGrpSpPr>
          <p:cNvPr id="26" name="Group 25">
            <a:extLst>
              <a:ext uri="{FF2B5EF4-FFF2-40B4-BE49-F238E27FC236}">
                <a16:creationId xmlns:a16="http://schemas.microsoft.com/office/drawing/2014/main" id="{D4237C82-99BE-456C-A546-432D639FB3F6}"/>
              </a:ext>
            </a:extLst>
          </p:cNvPr>
          <p:cNvGrpSpPr/>
          <p:nvPr/>
        </p:nvGrpSpPr>
        <p:grpSpPr>
          <a:xfrm>
            <a:off x="705389" y="1344342"/>
            <a:ext cx="7699607" cy="1737406"/>
            <a:chOff x="5092754" y="600518"/>
            <a:chExt cx="7699607" cy="1737406"/>
          </a:xfrm>
        </p:grpSpPr>
        <p:pic>
          <p:nvPicPr>
            <p:cNvPr id="27" name="Picture 26" descr="Graphical user interface, application, PowerPoint&#10;&#10;Description automatically generated">
              <a:extLst>
                <a:ext uri="{FF2B5EF4-FFF2-40B4-BE49-F238E27FC236}">
                  <a16:creationId xmlns:a16="http://schemas.microsoft.com/office/drawing/2014/main" id="{B612FE0A-111D-47D2-91D7-D455CB46328D}"/>
                </a:ext>
              </a:extLst>
            </p:cNvPr>
            <p:cNvPicPr>
              <a:picLocks noChangeAspect="1"/>
            </p:cNvPicPr>
            <p:nvPr/>
          </p:nvPicPr>
          <p:blipFill rotWithShape="1">
            <a:blip r:embed="rId2"/>
            <a:srcRect l="25209" t="35981" r="26342" b="53732"/>
            <a:stretch/>
          </p:blipFill>
          <p:spPr bwMode="auto">
            <a:xfrm>
              <a:off x="5092754" y="600518"/>
              <a:ext cx="7699607" cy="1737406"/>
            </a:xfrm>
            <a:prstGeom prst="rect">
              <a:avLst/>
            </a:prstGeom>
            <a:ln>
              <a:noFill/>
            </a:ln>
            <a:extLst>
              <a:ext uri="{53640926-AAD7-44D8-BBD7-CCE9431645EC}">
                <a14:shadowObscured xmlns:a14="http://schemas.microsoft.com/office/drawing/2010/main"/>
              </a:ext>
            </a:extLst>
          </p:spPr>
        </p:pic>
        <p:sp>
          <p:nvSpPr>
            <p:cNvPr id="28" name="TextBox 27">
              <a:extLst>
                <a:ext uri="{FF2B5EF4-FFF2-40B4-BE49-F238E27FC236}">
                  <a16:creationId xmlns:a16="http://schemas.microsoft.com/office/drawing/2014/main" id="{7F8C47D6-BD35-494B-9378-874ECBCB6479}"/>
                </a:ext>
              </a:extLst>
            </p:cNvPr>
            <p:cNvSpPr txBox="1"/>
            <p:nvPr/>
          </p:nvSpPr>
          <p:spPr>
            <a:xfrm>
              <a:off x="5628810" y="645153"/>
              <a:ext cx="7163551" cy="1692771"/>
            </a:xfrm>
            <a:prstGeom prst="rect">
              <a:avLst/>
            </a:prstGeom>
            <a:noFill/>
          </p:spPr>
          <p:txBody>
            <a:bodyPr wrap="square" rtlCol="0">
              <a:spAutoFit/>
            </a:bodyPr>
            <a:lstStyle/>
            <a:p>
              <a:r>
                <a:rPr lang="en-US" sz="1300" dirty="0">
                  <a:latin typeface="+mj-lt"/>
                </a:rPr>
                <a:t>The receptionist told me the result of my cholesterol test and said the GP wanted me to follow a low fat diet and have another test in a year. She then went on to suggest foods I could eat to reduce the fat in my diet. I didn’t think receptionists were supposed to give health advice.</a:t>
              </a:r>
            </a:p>
            <a:p>
              <a:endParaRPr lang="en-US" sz="1300" dirty="0">
                <a:latin typeface="+mj-lt"/>
              </a:endParaRPr>
            </a:p>
            <a:p>
              <a:r>
                <a:rPr lang="en-US" sz="1300" dirty="0">
                  <a:latin typeface="+mj-lt"/>
                </a:rPr>
                <a:t>It is frightening to be simply told your important blood test was abnormal. I paid to see a private consultant in order to be able to discuss the results and plan a way forward.</a:t>
              </a:r>
              <a:endParaRPr lang="en-GB" sz="1300" dirty="0">
                <a:latin typeface="+mj-lt"/>
              </a:endParaRPr>
            </a:p>
          </p:txBody>
        </p:sp>
        <p:pic>
          <p:nvPicPr>
            <p:cNvPr id="29" name="Picture 28" descr="Logo&#10;&#10;Description automatically generated">
              <a:extLst>
                <a:ext uri="{FF2B5EF4-FFF2-40B4-BE49-F238E27FC236}">
                  <a16:creationId xmlns:a16="http://schemas.microsoft.com/office/drawing/2014/main" id="{76332420-E62D-4C1B-A6BC-C6E8C6B373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0243" y="792929"/>
              <a:ext cx="405765" cy="330200"/>
            </a:xfrm>
            <a:prstGeom prst="rect">
              <a:avLst/>
            </a:prstGeom>
          </p:spPr>
        </p:pic>
      </p:grpSp>
      <p:sp>
        <p:nvSpPr>
          <p:cNvPr id="9" name="Footer Placeholder 16">
            <a:extLst>
              <a:ext uri="{FF2B5EF4-FFF2-40B4-BE49-F238E27FC236}">
                <a16:creationId xmlns:a16="http://schemas.microsoft.com/office/drawing/2014/main" id="{B7C958C8-29E9-939A-B3F9-FF51CF7F9511}"/>
              </a:ext>
            </a:extLst>
          </p:cNvPr>
          <p:cNvSpPr>
            <a:spLocks noGrp="1"/>
          </p:cNvSpPr>
          <p:nvPr>
            <p:ph type="ftr" sz="quarter" idx="11"/>
          </p:nvPr>
        </p:nvSpPr>
        <p:spPr>
          <a:xfrm>
            <a:off x="368263" y="6328855"/>
            <a:ext cx="3723445" cy="360000"/>
          </a:xfrm>
        </p:spPr>
        <p:txBody>
          <a:bodyPr/>
          <a:lstStyle/>
          <a:p>
            <a:r>
              <a:rPr lang="en-GB" noProof="0" dirty="0"/>
              <a:t>Staff and Sussex Patients View on Access to GP-led Service</a:t>
            </a:r>
          </a:p>
          <a:p>
            <a:r>
              <a:rPr lang="en-GB" noProof="0" dirty="0"/>
              <a:t>May 2022</a:t>
            </a:r>
          </a:p>
        </p:txBody>
      </p:sp>
    </p:spTree>
    <p:extLst>
      <p:ext uri="{BB962C8B-B14F-4D97-AF65-F5344CB8AC3E}">
        <p14:creationId xmlns:p14="http://schemas.microsoft.com/office/powerpoint/2010/main" val="347392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99710" y="1098"/>
            <a:ext cx="10278921" cy="6856901"/>
          </a:xfrm>
        </p:spPr>
      </p:pic>
      <p:pic>
        <p:nvPicPr>
          <p:cNvPr id="8" name="Picture Placeholder 3" descr="P1031 HWE Brand project - PPT template - Slide 11.png"/>
          <p:cNvPicPr>
            <a:picLocks noChangeAspect="1"/>
          </p:cNvPicPr>
          <p:nvPr/>
        </p:nvPicPr>
        <p:blipFill>
          <a:blip r:embed="rId3" cstate="print"/>
          <a:srcRect t="188" b="188"/>
          <a:stretch>
            <a:fillRect/>
          </a:stretch>
        </p:blipFill>
        <p:spPr>
          <a:xfrm flipV="1">
            <a:off x="-99710" y="0"/>
            <a:ext cx="9144000" cy="6858000"/>
          </a:xfrm>
          <a:prstGeom prst="rect">
            <a:avLst/>
          </a:prstGeom>
        </p:spPr>
      </p:pic>
      <p:sp>
        <p:nvSpPr>
          <p:cNvPr id="6" name="Title 5"/>
          <p:cNvSpPr>
            <a:spLocks noGrp="1"/>
          </p:cNvSpPr>
          <p:nvPr>
            <p:ph type="ctrTitle"/>
          </p:nvPr>
        </p:nvSpPr>
        <p:spPr/>
        <p:txBody>
          <a:bodyPr/>
          <a:lstStyle/>
          <a:p>
            <a:r>
              <a:rPr lang="en-GB" dirty="0">
                <a:latin typeface="Century Gothic" panose="020B0502020202020204" pitchFamily="34" charset="0"/>
              </a:rPr>
              <a:t>Introduction</a:t>
            </a:r>
          </a:p>
        </p:txBody>
      </p:sp>
    </p:spTree>
    <p:extLst>
      <p:ext uri="{BB962C8B-B14F-4D97-AF65-F5344CB8AC3E}">
        <p14:creationId xmlns:p14="http://schemas.microsoft.com/office/powerpoint/2010/main" val="129373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295DF58-4118-4551-8C61-1A7ED177FA2D}" type="slidenum">
              <a:rPr lang="en-GB" noProof="0" dirty="0" smtClean="0"/>
              <a:pPr/>
              <a:t>30</a:t>
            </a:fld>
            <a:endParaRPr lang="en-GB" noProof="0" dirty="0"/>
          </a:p>
        </p:txBody>
      </p:sp>
      <p:sp>
        <p:nvSpPr>
          <p:cNvPr id="15" name="Content Placeholder 9">
            <a:extLst>
              <a:ext uri="{FF2B5EF4-FFF2-40B4-BE49-F238E27FC236}">
                <a16:creationId xmlns:a16="http://schemas.microsoft.com/office/drawing/2014/main" id="{EE69C808-B347-4783-888C-84AA3DD636C4}"/>
              </a:ext>
            </a:extLst>
          </p:cNvPr>
          <p:cNvSpPr txBox="1">
            <a:spLocks/>
          </p:cNvSpPr>
          <p:nvPr/>
        </p:nvSpPr>
        <p:spPr>
          <a:xfrm>
            <a:off x="489527" y="960732"/>
            <a:ext cx="8111548" cy="4392000"/>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Century Gothic" panose="020B0502020202020204" pitchFamily="34" charset="0"/>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Aft>
                <a:spcPts val="1800"/>
              </a:spcAft>
              <a:buFont typeface="Courier New" panose="02070309020205020404" pitchFamily="49" charset="0"/>
              <a:buChar char="o"/>
            </a:pPr>
            <a:r>
              <a:rPr lang="en-GB" sz="1300" dirty="0"/>
              <a:t>In the comments, people </a:t>
            </a:r>
            <a:r>
              <a:rPr lang="en-GB" sz="1300" b="1" dirty="0"/>
              <a:t>noted that hospital staff were seeing patients face-to-face, so why aren’t GPs?</a:t>
            </a:r>
          </a:p>
          <a:p>
            <a:pPr marL="285750" indent="-285750">
              <a:buFont typeface="Courier New" panose="02070309020205020404" pitchFamily="49" charset="0"/>
              <a:buChar char="o"/>
            </a:pPr>
            <a:r>
              <a:rPr lang="en-GB" sz="1300" dirty="0"/>
              <a:t>Current time constraints, in some cases appears to be generating more appointment need.</a:t>
            </a:r>
          </a:p>
          <a:p>
            <a:endParaRPr lang="en-GB" sz="1300" dirty="0"/>
          </a:p>
          <a:p>
            <a:pPr>
              <a:spcAft>
                <a:spcPts val="600"/>
              </a:spcAft>
            </a:pPr>
            <a:endParaRPr lang="en-GB" sz="1300" dirty="0"/>
          </a:p>
          <a:p>
            <a:pPr marL="268288"/>
            <a:endParaRPr lang="en-GB" sz="1300" dirty="0"/>
          </a:p>
          <a:p>
            <a:pPr marL="268288"/>
            <a:endParaRPr lang="en-GB" sz="1300" dirty="0"/>
          </a:p>
          <a:p>
            <a:pPr marL="268288"/>
            <a:endParaRPr lang="en-GB" sz="1300" dirty="0"/>
          </a:p>
          <a:p>
            <a:pPr>
              <a:spcAft>
                <a:spcPts val="600"/>
              </a:spcAft>
            </a:pPr>
            <a:endParaRPr lang="en-GB" sz="1300" dirty="0"/>
          </a:p>
          <a:p>
            <a:pPr marL="285750" indent="-285750">
              <a:buFont typeface="Arial" panose="020B0604020202020204" pitchFamily="34" charset="0"/>
              <a:buChar char="•"/>
            </a:pPr>
            <a:endParaRPr lang="en-GB" sz="1300" dirty="0"/>
          </a:p>
        </p:txBody>
      </p:sp>
      <p:grpSp>
        <p:nvGrpSpPr>
          <p:cNvPr id="13" name="Group 12">
            <a:extLst>
              <a:ext uri="{FF2B5EF4-FFF2-40B4-BE49-F238E27FC236}">
                <a16:creationId xmlns:a16="http://schemas.microsoft.com/office/drawing/2014/main" id="{88D0E047-DA67-4B4C-B3B3-C8C2C2604CBC}"/>
              </a:ext>
            </a:extLst>
          </p:cNvPr>
          <p:cNvGrpSpPr/>
          <p:nvPr/>
        </p:nvGrpSpPr>
        <p:grpSpPr>
          <a:xfrm>
            <a:off x="731432" y="1930863"/>
            <a:ext cx="7699607" cy="876996"/>
            <a:chOff x="5092754" y="600519"/>
            <a:chExt cx="7699607" cy="876996"/>
          </a:xfrm>
        </p:grpSpPr>
        <p:pic>
          <p:nvPicPr>
            <p:cNvPr id="16" name="Picture 15" descr="Graphical user interface, application, PowerPoint&#10;&#10;Description automatically generated">
              <a:extLst>
                <a:ext uri="{FF2B5EF4-FFF2-40B4-BE49-F238E27FC236}">
                  <a16:creationId xmlns:a16="http://schemas.microsoft.com/office/drawing/2014/main" id="{A81FCACA-6292-4F70-8BE4-95C135390476}"/>
                </a:ext>
              </a:extLst>
            </p:cNvPr>
            <p:cNvPicPr>
              <a:picLocks noChangeAspect="1"/>
            </p:cNvPicPr>
            <p:nvPr/>
          </p:nvPicPr>
          <p:blipFill rotWithShape="1">
            <a:blip r:embed="rId2"/>
            <a:srcRect l="25209" t="35981" r="26342" b="53732"/>
            <a:stretch/>
          </p:blipFill>
          <p:spPr bwMode="auto">
            <a:xfrm>
              <a:off x="5092754" y="600519"/>
              <a:ext cx="7699607" cy="876996"/>
            </a:xfrm>
            <a:prstGeom prst="rect">
              <a:avLst/>
            </a:prstGeom>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F385E42B-C923-4E63-A134-F7A33B08C698}"/>
                </a:ext>
              </a:extLst>
            </p:cNvPr>
            <p:cNvSpPr txBox="1"/>
            <p:nvPr/>
          </p:nvSpPr>
          <p:spPr>
            <a:xfrm>
              <a:off x="5628810" y="672861"/>
              <a:ext cx="6978653" cy="692497"/>
            </a:xfrm>
            <a:prstGeom prst="rect">
              <a:avLst/>
            </a:prstGeom>
            <a:noFill/>
          </p:spPr>
          <p:txBody>
            <a:bodyPr wrap="square" rtlCol="0">
              <a:spAutoFit/>
            </a:bodyPr>
            <a:lstStyle/>
            <a:p>
              <a:r>
                <a:rPr lang="en-GB" sz="1300" dirty="0">
                  <a:latin typeface="+mj-lt"/>
                </a:rPr>
                <a:t>I was given an examination and told by the nurse that it was rushed due to her lack of time. This meant having to book further appointments, as she had not complete the appointment thoroughly.</a:t>
              </a:r>
            </a:p>
          </p:txBody>
        </p:sp>
        <p:pic>
          <p:nvPicPr>
            <p:cNvPr id="18" name="Picture 17" descr="Logo&#10;&#10;Description automatically generated">
              <a:extLst>
                <a:ext uri="{FF2B5EF4-FFF2-40B4-BE49-F238E27FC236}">
                  <a16:creationId xmlns:a16="http://schemas.microsoft.com/office/drawing/2014/main" id="{3CA495C0-074F-4B75-A6BC-D84843F632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0243" y="792929"/>
              <a:ext cx="405765" cy="330200"/>
            </a:xfrm>
            <a:prstGeom prst="rect">
              <a:avLst/>
            </a:prstGeom>
          </p:spPr>
        </p:pic>
      </p:grpSp>
      <p:sp>
        <p:nvSpPr>
          <p:cNvPr id="9" name="Footer Placeholder 16">
            <a:extLst>
              <a:ext uri="{FF2B5EF4-FFF2-40B4-BE49-F238E27FC236}">
                <a16:creationId xmlns:a16="http://schemas.microsoft.com/office/drawing/2014/main" id="{1874599E-77EF-6A32-6AFA-2268F9218668}"/>
              </a:ext>
            </a:extLst>
          </p:cNvPr>
          <p:cNvSpPr>
            <a:spLocks noGrp="1"/>
          </p:cNvSpPr>
          <p:nvPr>
            <p:ph type="ftr" sz="quarter" idx="11"/>
          </p:nvPr>
        </p:nvSpPr>
        <p:spPr>
          <a:xfrm>
            <a:off x="368263" y="6328855"/>
            <a:ext cx="3723445" cy="360000"/>
          </a:xfrm>
        </p:spPr>
        <p:txBody>
          <a:bodyPr/>
          <a:lstStyle/>
          <a:p>
            <a:r>
              <a:rPr lang="en-GB" noProof="0" dirty="0"/>
              <a:t>Staff and Sussex Patients View on Access to GP-led Service</a:t>
            </a:r>
          </a:p>
          <a:p>
            <a:r>
              <a:rPr lang="en-GB" noProof="0" dirty="0"/>
              <a:t>May 2022</a:t>
            </a:r>
          </a:p>
        </p:txBody>
      </p:sp>
    </p:spTree>
    <p:extLst>
      <p:ext uri="{BB962C8B-B14F-4D97-AF65-F5344CB8AC3E}">
        <p14:creationId xmlns:p14="http://schemas.microsoft.com/office/powerpoint/2010/main" val="3076159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DD1CBFE-D52A-4A62-9431-E4EFAD23D2F2}"/>
              </a:ext>
            </a:extLst>
          </p:cNvPr>
          <p:cNvSpPr>
            <a:spLocks noGrp="1"/>
          </p:cNvSpPr>
          <p:nvPr>
            <p:ph type="title"/>
          </p:nvPr>
        </p:nvSpPr>
        <p:spPr>
          <a:xfrm>
            <a:off x="457200" y="617525"/>
            <a:ext cx="8208000" cy="468000"/>
          </a:xfrm>
        </p:spPr>
        <p:txBody>
          <a:bodyPr/>
          <a:lstStyle/>
          <a:p>
            <a:r>
              <a:rPr lang="en-US" sz="2400" dirty="0"/>
              <a:t>Do you think you saw or had a consultation with the practice staff who was best placed to deal with your issue/concern?</a:t>
            </a:r>
          </a:p>
        </p:txBody>
      </p:sp>
      <p:sp>
        <p:nvSpPr>
          <p:cNvPr id="13" name="Slide Number Placeholder 4">
            <a:extLst>
              <a:ext uri="{FF2B5EF4-FFF2-40B4-BE49-F238E27FC236}">
                <a16:creationId xmlns:a16="http://schemas.microsoft.com/office/drawing/2014/main" id="{CDA9B67C-D337-4E40-872F-6FC92C17E142}"/>
              </a:ext>
            </a:extLst>
          </p:cNvPr>
          <p:cNvSpPr>
            <a:spLocks noGrp="1"/>
          </p:cNvSpPr>
          <p:nvPr>
            <p:ph type="sldNum" sz="quarter" idx="12"/>
          </p:nvPr>
        </p:nvSpPr>
        <p:spPr>
          <a:xfrm>
            <a:off x="8227507" y="6339416"/>
            <a:ext cx="540000" cy="216000"/>
          </a:xfrm>
        </p:spPr>
        <p:txBody>
          <a:bodyPr/>
          <a:lstStyle/>
          <a:p>
            <a:pPr>
              <a:spcAft>
                <a:spcPts val="600"/>
              </a:spcAft>
            </a:pPr>
            <a:fld id="{9295DF58-4118-4551-8C61-1A7ED177FA2D}" type="slidenum">
              <a:rPr lang="en-GB" noProof="0" smtClean="0"/>
              <a:pPr>
                <a:spcAft>
                  <a:spcPts val="600"/>
                </a:spcAft>
              </a:pPr>
              <a:t>31</a:t>
            </a:fld>
            <a:endParaRPr lang="en-GB" noProof="0" dirty="0"/>
          </a:p>
        </p:txBody>
      </p:sp>
      <p:sp>
        <p:nvSpPr>
          <p:cNvPr id="4" name="Title" hidden="1"/>
          <p:cNvSpPr>
            <a:spLocks noGrp="1"/>
          </p:cNvSpPr>
          <p:nvPr>
            <p:ph type="title"/>
          </p:nvPr>
        </p:nvSpPr>
        <p:spPr/>
        <p:txBody>
          <a:bodyPr/>
          <a:lstStyle/>
          <a:p>
            <a:r>
              <a:rPr dirty="0"/>
              <a:t>Page 11</a:t>
            </a:r>
          </a:p>
        </p:txBody>
      </p:sp>
      <p:sp>
        <p:nvSpPr>
          <p:cNvPr id="10" name="TextBox 9">
            <a:extLst>
              <a:ext uri="{FF2B5EF4-FFF2-40B4-BE49-F238E27FC236}">
                <a16:creationId xmlns:a16="http://schemas.microsoft.com/office/drawing/2014/main" id="{5336DD48-26EE-4ED5-93A7-F99F3169F77C}"/>
              </a:ext>
            </a:extLst>
          </p:cNvPr>
          <p:cNvSpPr txBox="1"/>
          <p:nvPr/>
        </p:nvSpPr>
        <p:spPr>
          <a:xfrm>
            <a:off x="6460844" y="2739053"/>
            <a:ext cx="2424545" cy="1405513"/>
          </a:xfrm>
          <a:prstGeom prst="rect">
            <a:avLst/>
          </a:prstGeom>
          <a:noFill/>
        </p:spPr>
        <p:txBody>
          <a:bodyPr wrap="square">
            <a:spAutoFit/>
          </a:bodyPr>
          <a:lstStyle/>
          <a:p>
            <a:pPr>
              <a:spcAft>
                <a:spcPts val="600"/>
              </a:spcAft>
            </a:pPr>
            <a:endParaRPr lang="en-GB" sz="1800" dirty="0"/>
          </a:p>
          <a:p>
            <a:pPr>
              <a:spcBef>
                <a:spcPts val="1000"/>
              </a:spcBef>
              <a:spcAft>
                <a:spcPts val="600"/>
              </a:spcAft>
            </a:pPr>
            <a:r>
              <a:rPr lang="en-GB" sz="1800" b="1" dirty="0"/>
              <a:t>         </a:t>
            </a:r>
            <a:r>
              <a:rPr lang="en-GB" sz="1300" dirty="0">
                <a:latin typeface="Century Gothic" panose="020B0502020202020204" pitchFamily="34" charset="0"/>
              </a:rPr>
              <a:t>Unsure (n165)</a:t>
            </a:r>
          </a:p>
          <a:p>
            <a:pPr>
              <a:spcAft>
                <a:spcPts val="600"/>
              </a:spcAft>
            </a:pPr>
            <a:r>
              <a:rPr lang="en-GB" sz="1300" dirty="0">
                <a:latin typeface="Century Gothic" panose="020B0502020202020204" pitchFamily="34" charset="0"/>
              </a:rPr>
              <a:t>          No (n225)</a:t>
            </a:r>
          </a:p>
          <a:p>
            <a:pPr>
              <a:spcAft>
                <a:spcPts val="600"/>
              </a:spcAft>
            </a:pPr>
            <a:r>
              <a:rPr lang="en-GB" sz="1300" dirty="0">
                <a:latin typeface="Century Gothic" panose="020B0502020202020204" pitchFamily="34" charset="0"/>
              </a:rPr>
              <a:t>          Yes (n922)</a:t>
            </a:r>
          </a:p>
        </p:txBody>
      </p:sp>
      <p:grpSp>
        <p:nvGrpSpPr>
          <p:cNvPr id="11" name="Group 10">
            <a:extLst>
              <a:ext uri="{FF2B5EF4-FFF2-40B4-BE49-F238E27FC236}">
                <a16:creationId xmlns:a16="http://schemas.microsoft.com/office/drawing/2014/main" id="{8BD364E4-5416-4BC6-857E-28C8025A204E}"/>
              </a:ext>
            </a:extLst>
          </p:cNvPr>
          <p:cNvGrpSpPr/>
          <p:nvPr/>
        </p:nvGrpSpPr>
        <p:grpSpPr>
          <a:xfrm>
            <a:off x="6585530" y="3309540"/>
            <a:ext cx="193958" cy="757383"/>
            <a:chOff x="554185" y="4525813"/>
            <a:chExt cx="193958" cy="757383"/>
          </a:xfrm>
        </p:grpSpPr>
        <p:sp>
          <p:nvSpPr>
            <p:cNvPr id="12" name="Rectangle 11">
              <a:extLst>
                <a:ext uri="{FF2B5EF4-FFF2-40B4-BE49-F238E27FC236}">
                  <a16:creationId xmlns:a16="http://schemas.microsoft.com/office/drawing/2014/main" id="{FC30979C-B8F1-4DA4-B1FA-2176AD0700BB}"/>
                </a:ext>
              </a:extLst>
            </p:cNvPr>
            <p:cNvSpPr/>
            <p:nvPr/>
          </p:nvSpPr>
          <p:spPr>
            <a:xfrm>
              <a:off x="563415" y="4525813"/>
              <a:ext cx="184728" cy="193964"/>
            </a:xfrm>
            <a:prstGeom prst="rect">
              <a:avLst/>
            </a:prstGeom>
            <a:solidFill>
              <a:srgbClr val="84BD00"/>
            </a:solidFill>
            <a:ln>
              <a:solidFill>
                <a:srgbClr val="84B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68E68BAF-E564-492A-8E64-160E2BC5F082}"/>
                </a:ext>
              </a:extLst>
            </p:cNvPr>
            <p:cNvSpPr/>
            <p:nvPr/>
          </p:nvSpPr>
          <p:spPr>
            <a:xfrm>
              <a:off x="558798" y="4816760"/>
              <a:ext cx="184728" cy="193964"/>
            </a:xfrm>
            <a:prstGeom prst="rect">
              <a:avLst/>
            </a:prstGeom>
            <a:solidFill>
              <a:srgbClr val="004F6A"/>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C9BEC020-13A8-48E6-844E-6F2D309EBB8A}"/>
                </a:ext>
              </a:extLst>
            </p:cNvPr>
            <p:cNvSpPr/>
            <p:nvPr/>
          </p:nvSpPr>
          <p:spPr>
            <a:xfrm>
              <a:off x="554185" y="5089232"/>
              <a:ext cx="184728" cy="1939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6" name="Chart 15">
            <a:extLst>
              <a:ext uri="{FF2B5EF4-FFF2-40B4-BE49-F238E27FC236}">
                <a16:creationId xmlns:a16="http://schemas.microsoft.com/office/drawing/2014/main" id="{A9A59F15-284E-4C59-A0E1-4AF808BE02F8}"/>
              </a:ext>
            </a:extLst>
          </p:cNvPr>
          <p:cNvGraphicFramePr>
            <a:graphicFrameLocks/>
          </p:cNvGraphicFramePr>
          <p:nvPr>
            <p:extLst>
              <p:ext uri="{D42A27DB-BD31-4B8C-83A1-F6EECF244321}">
                <p14:modId xmlns:p14="http://schemas.microsoft.com/office/powerpoint/2010/main" val="729756513"/>
              </p:ext>
            </p:extLst>
          </p:nvPr>
        </p:nvGraphicFramePr>
        <p:xfrm>
          <a:off x="258611" y="1671782"/>
          <a:ext cx="6858007" cy="4045527"/>
        </p:xfrm>
        <a:graphic>
          <a:graphicData uri="http://schemas.openxmlformats.org/drawingml/2006/chart">
            <c:chart xmlns:c="http://schemas.openxmlformats.org/drawingml/2006/chart" xmlns:r="http://schemas.openxmlformats.org/officeDocument/2006/relationships" r:id="rId3"/>
          </a:graphicData>
        </a:graphic>
      </p:graphicFrame>
      <p:sp>
        <p:nvSpPr>
          <p:cNvPr id="19" name="Footer Placeholder 16">
            <a:extLst>
              <a:ext uri="{FF2B5EF4-FFF2-40B4-BE49-F238E27FC236}">
                <a16:creationId xmlns:a16="http://schemas.microsoft.com/office/drawing/2014/main" id="{C656C8C9-90B3-E198-8A69-932E8C9167E0}"/>
              </a:ext>
            </a:extLst>
          </p:cNvPr>
          <p:cNvSpPr>
            <a:spLocks noGrp="1"/>
          </p:cNvSpPr>
          <p:nvPr>
            <p:ph type="ftr" sz="quarter" idx="11"/>
          </p:nvPr>
        </p:nvSpPr>
        <p:spPr>
          <a:xfrm>
            <a:off x="368263" y="6328855"/>
            <a:ext cx="3723445" cy="360000"/>
          </a:xfrm>
        </p:spPr>
        <p:txBody>
          <a:bodyPr/>
          <a:lstStyle/>
          <a:p>
            <a:r>
              <a:rPr lang="en-GB" noProof="0" dirty="0"/>
              <a:t>Staff and Sussex Patients View on Access to GP-led Service</a:t>
            </a:r>
          </a:p>
          <a:p>
            <a:r>
              <a:rPr lang="en-GB" noProof="0" dirty="0"/>
              <a:t>May 2022</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109" y="617525"/>
            <a:ext cx="8231091" cy="468000"/>
          </a:xfrm>
        </p:spPr>
        <p:txBody>
          <a:bodyPr/>
          <a:lstStyle/>
          <a:p>
            <a:r>
              <a:rPr lang="en-GB" sz="2800" dirty="0">
                <a:latin typeface="Century Gothic" panose="020B0502020202020204" pitchFamily="34" charset="0"/>
              </a:rPr>
              <a:t>What patients shared about their consultations</a:t>
            </a:r>
          </a:p>
        </p:txBody>
      </p:sp>
      <p:sp>
        <p:nvSpPr>
          <p:cNvPr id="5" name="Slide Number Placeholder 4"/>
          <p:cNvSpPr>
            <a:spLocks noGrp="1"/>
          </p:cNvSpPr>
          <p:nvPr>
            <p:ph type="sldNum" sz="quarter" idx="12"/>
          </p:nvPr>
        </p:nvSpPr>
        <p:spPr/>
        <p:txBody>
          <a:bodyPr/>
          <a:lstStyle/>
          <a:p>
            <a:fld id="{9295DF58-4118-4551-8C61-1A7ED177FA2D}" type="slidenum">
              <a:rPr lang="en-GB" noProof="0" dirty="0" smtClean="0"/>
              <a:pPr/>
              <a:t>32</a:t>
            </a:fld>
            <a:endParaRPr lang="en-GB" noProof="0" dirty="0"/>
          </a:p>
        </p:txBody>
      </p:sp>
      <p:sp>
        <p:nvSpPr>
          <p:cNvPr id="15" name="Content Placeholder 9">
            <a:extLst>
              <a:ext uri="{FF2B5EF4-FFF2-40B4-BE49-F238E27FC236}">
                <a16:creationId xmlns:a16="http://schemas.microsoft.com/office/drawing/2014/main" id="{EE69C808-B347-4783-888C-84AA3DD636C4}"/>
              </a:ext>
            </a:extLst>
          </p:cNvPr>
          <p:cNvSpPr txBox="1">
            <a:spLocks/>
          </p:cNvSpPr>
          <p:nvPr/>
        </p:nvSpPr>
        <p:spPr>
          <a:xfrm>
            <a:off x="434109" y="1413167"/>
            <a:ext cx="8166966" cy="4373672"/>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Century Gothic" panose="020B0502020202020204" pitchFamily="34" charset="0"/>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Aft>
                <a:spcPts val="1800"/>
              </a:spcAft>
              <a:buFont typeface="Courier New" panose="02070309020205020404" pitchFamily="49" charset="0"/>
              <a:buChar char="o"/>
            </a:pPr>
            <a:r>
              <a:rPr lang="en-GB" sz="1300" dirty="0"/>
              <a:t>Many respondents reported they had been told to </a:t>
            </a:r>
            <a:r>
              <a:rPr lang="en-GB" sz="1300" b="1" dirty="0"/>
              <a:t>expect a call back from a doctor and didn’t get a call.</a:t>
            </a:r>
          </a:p>
          <a:p>
            <a:pPr marL="285750" indent="-285750">
              <a:spcAft>
                <a:spcPts val="1800"/>
              </a:spcAft>
              <a:buFont typeface="Courier New" panose="02070309020205020404" pitchFamily="49" charset="0"/>
              <a:buChar char="o"/>
            </a:pPr>
            <a:r>
              <a:rPr lang="en-GB" sz="1300" b="1" dirty="0"/>
              <a:t>70% of people said that they felt their consultation had been with the right member of the practice </a:t>
            </a:r>
            <a:r>
              <a:rPr lang="en-GB" sz="1300" dirty="0"/>
              <a:t>staff to deal with their issues/concern. (17% disagreed, and 13% were unsure).</a:t>
            </a:r>
          </a:p>
          <a:p>
            <a:pPr marL="285750" indent="-285750">
              <a:spcAft>
                <a:spcPts val="1800"/>
              </a:spcAft>
              <a:buFont typeface="Courier New" panose="02070309020205020404" pitchFamily="49" charset="0"/>
              <a:buChar char="o"/>
            </a:pPr>
            <a:r>
              <a:rPr lang="en-GB" sz="1300" dirty="0"/>
              <a:t>Similar, </a:t>
            </a:r>
            <a:r>
              <a:rPr lang="en-GB" sz="1300" b="1" dirty="0"/>
              <a:t>70% felt they were clear on the diagnosis, treatment or next steps, following their consultation</a:t>
            </a:r>
            <a:r>
              <a:rPr lang="en-GB" sz="1300" dirty="0"/>
              <a:t>.</a:t>
            </a:r>
          </a:p>
          <a:p>
            <a:pPr marL="285750" indent="-285750">
              <a:buFont typeface="Courier New" panose="02070309020205020404" pitchFamily="49" charset="0"/>
              <a:buChar char="o"/>
            </a:pPr>
            <a:r>
              <a:rPr lang="en-GB" sz="1300" dirty="0"/>
              <a:t>There were example of people turning to private routes in order to meet their needs.</a:t>
            </a:r>
          </a:p>
          <a:p>
            <a:pPr marL="285750" indent="-285750">
              <a:buFont typeface="Courier New" panose="02070309020205020404" pitchFamily="49" charset="0"/>
              <a:buChar char="o"/>
            </a:pPr>
            <a:endParaRPr lang="en-GB" sz="1300" dirty="0"/>
          </a:p>
          <a:p>
            <a:pPr marL="285750" indent="-285750">
              <a:buFont typeface="Courier New" panose="02070309020205020404" pitchFamily="49" charset="0"/>
              <a:buChar char="o"/>
            </a:pPr>
            <a:endParaRPr lang="en-GB" sz="1300" dirty="0"/>
          </a:p>
          <a:p>
            <a:pPr marL="268288"/>
            <a:r>
              <a:rPr lang="en-GB" sz="1300" dirty="0">
                <a:solidFill>
                  <a:srgbClr val="E73E97"/>
                </a:solidFill>
              </a:rPr>
              <a:t>From previous insight, and through our health complaints advocacy partner interactions, people who turn to private providers can experience continuity of care issues. </a:t>
            </a:r>
          </a:p>
          <a:p>
            <a:pPr marL="268288"/>
            <a:r>
              <a:rPr lang="en-GB" sz="1300" dirty="0">
                <a:solidFill>
                  <a:srgbClr val="E73E97"/>
                </a:solidFill>
              </a:rPr>
              <a:t>We believe Sussex NHS Commissioners need to have clear/publicly available information as to what people can expect from the NHS if they self-fund some of their healthcare.</a:t>
            </a:r>
          </a:p>
          <a:p>
            <a:endParaRPr lang="en-GB" sz="1300" dirty="0"/>
          </a:p>
          <a:p>
            <a:endParaRPr lang="en-GB" sz="1300" dirty="0"/>
          </a:p>
          <a:p>
            <a:endParaRPr lang="en-GB" dirty="0"/>
          </a:p>
        </p:txBody>
      </p:sp>
      <p:grpSp>
        <p:nvGrpSpPr>
          <p:cNvPr id="16" name="Group 15">
            <a:extLst>
              <a:ext uri="{FF2B5EF4-FFF2-40B4-BE49-F238E27FC236}">
                <a16:creationId xmlns:a16="http://schemas.microsoft.com/office/drawing/2014/main" id="{D12B1234-CF09-4A44-BB38-0CB550DE7714}"/>
              </a:ext>
            </a:extLst>
          </p:cNvPr>
          <p:cNvGrpSpPr/>
          <p:nvPr/>
        </p:nvGrpSpPr>
        <p:grpSpPr>
          <a:xfrm>
            <a:off x="700768" y="3159299"/>
            <a:ext cx="7699607" cy="958700"/>
            <a:chOff x="5092754" y="600518"/>
            <a:chExt cx="7699607" cy="830823"/>
          </a:xfrm>
        </p:grpSpPr>
        <p:pic>
          <p:nvPicPr>
            <p:cNvPr id="17" name="Picture 16" descr="Graphical user interface, application, PowerPoint&#10;&#10;Description automatically generated">
              <a:extLst>
                <a:ext uri="{FF2B5EF4-FFF2-40B4-BE49-F238E27FC236}">
                  <a16:creationId xmlns:a16="http://schemas.microsoft.com/office/drawing/2014/main" id="{5B8D1F64-1222-4454-B43C-19D10AD255EB}"/>
                </a:ext>
              </a:extLst>
            </p:cNvPr>
            <p:cNvPicPr>
              <a:picLocks noChangeAspect="1"/>
            </p:cNvPicPr>
            <p:nvPr/>
          </p:nvPicPr>
          <p:blipFill rotWithShape="1">
            <a:blip r:embed="rId2"/>
            <a:srcRect l="25209" t="35981" r="26342" b="53732"/>
            <a:stretch/>
          </p:blipFill>
          <p:spPr bwMode="auto">
            <a:xfrm>
              <a:off x="5092754" y="600518"/>
              <a:ext cx="7699607" cy="830823"/>
            </a:xfrm>
            <a:prstGeom prst="rect">
              <a:avLst/>
            </a:prstGeom>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B7C26A0E-9AFE-4C13-B394-884DC00B9EE9}"/>
                </a:ext>
              </a:extLst>
            </p:cNvPr>
            <p:cNvSpPr txBox="1"/>
            <p:nvPr/>
          </p:nvSpPr>
          <p:spPr>
            <a:xfrm>
              <a:off x="5606008" y="625595"/>
              <a:ext cx="6978653" cy="773498"/>
            </a:xfrm>
            <a:prstGeom prst="rect">
              <a:avLst/>
            </a:prstGeom>
            <a:noFill/>
          </p:spPr>
          <p:txBody>
            <a:bodyPr wrap="square" rtlCol="0">
              <a:spAutoFit/>
            </a:bodyPr>
            <a:lstStyle/>
            <a:p>
              <a:r>
                <a:rPr lang="en-GB" sz="1300" dirty="0">
                  <a:latin typeface="+mj-lt"/>
                </a:rPr>
                <a:t>I received a phone call offering an appointment with a nurse. When I turned up, she looked at the problem area, said she couldn’t do anything, and then took a photo to send to another nurse. Two days later, I have had no return call. I have since seen a private consultant to get a diagnosis and treatment.</a:t>
              </a:r>
            </a:p>
          </p:txBody>
        </p:sp>
        <p:pic>
          <p:nvPicPr>
            <p:cNvPr id="19" name="Picture 18" descr="Logo&#10;&#10;Description automatically generated">
              <a:extLst>
                <a:ext uri="{FF2B5EF4-FFF2-40B4-BE49-F238E27FC236}">
                  <a16:creationId xmlns:a16="http://schemas.microsoft.com/office/drawing/2014/main" id="{3F5683BD-7B25-421C-B8D2-BEC772E50A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0243" y="792929"/>
              <a:ext cx="405765" cy="330200"/>
            </a:xfrm>
            <a:prstGeom prst="rect">
              <a:avLst/>
            </a:prstGeom>
          </p:spPr>
        </p:pic>
      </p:grpSp>
      <p:sp>
        <p:nvSpPr>
          <p:cNvPr id="10" name="Footer Placeholder 16">
            <a:extLst>
              <a:ext uri="{FF2B5EF4-FFF2-40B4-BE49-F238E27FC236}">
                <a16:creationId xmlns:a16="http://schemas.microsoft.com/office/drawing/2014/main" id="{0F487E72-3382-B7C3-01A8-B9DDFA5D53DB}"/>
              </a:ext>
            </a:extLst>
          </p:cNvPr>
          <p:cNvSpPr>
            <a:spLocks noGrp="1"/>
          </p:cNvSpPr>
          <p:nvPr>
            <p:ph type="ftr" sz="quarter" idx="11"/>
          </p:nvPr>
        </p:nvSpPr>
        <p:spPr>
          <a:xfrm>
            <a:off x="368263" y="6328855"/>
            <a:ext cx="3723445" cy="360000"/>
          </a:xfrm>
        </p:spPr>
        <p:txBody>
          <a:bodyPr/>
          <a:lstStyle/>
          <a:p>
            <a:r>
              <a:rPr lang="en-GB" noProof="0" dirty="0"/>
              <a:t>Staff and Sussex Patients View on Access to GP-led Service</a:t>
            </a:r>
          </a:p>
          <a:p>
            <a:r>
              <a:rPr lang="en-GB" noProof="0" dirty="0"/>
              <a:t>May 2022</a:t>
            </a:r>
          </a:p>
        </p:txBody>
      </p:sp>
    </p:spTree>
    <p:extLst>
      <p:ext uri="{BB962C8B-B14F-4D97-AF65-F5344CB8AC3E}">
        <p14:creationId xmlns:p14="http://schemas.microsoft.com/office/powerpoint/2010/main" val="2500391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295DF58-4118-4551-8C61-1A7ED177FA2D}" type="slidenum">
              <a:rPr lang="en-GB" noProof="0" dirty="0" smtClean="0"/>
              <a:pPr/>
              <a:t>33</a:t>
            </a:fld>
            <a:endParaRPr lang="en-GB" noProof="0" dirty="0"/>
          </a:p>
        </p:txBody>
      </p:sp>
      <p:sp>
        <p:nvSpPr>
          <p:cNvPr id="15" name="Content Placeholder 9">
            <a:extLst>
              <a:ext uri="{FF2B5EF4-FFF2-40B4-BE49-F238E27FC236}">
                <a16:creationId xmlns:a16="http://schemas.microsoft.com/office/drawing/2014/main" id="{EE69C808-B347-4783-888C-84AA3DD636C4}"/>
              </a:ext>
            </a:extLst>
          </p:cNvPr>
          <p:cNvSpPr txBox="1">
            <a:spLocks/>
          </p:cNvSpPr>
          <p:nvPr/>
        </p:nvSpPr>
        <p:spPr>
          <a:xfrm>
            <a:off x="434109" y="738910"/>
            <a:ext cx="8166966" cy="4373672"/>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Century Gothic" panose="020B0502020202020204" pitchFamily="34" charset="0"/>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Courier New" panose="02070309020205020404" pitchFamily="49" charset="0"/>
              <a:buChar char="o"/>
            </a:pPr>
            <a:r>
              <a:rPr lang="en-GB" sz="1300" b="1" dirty="0"/>
              <a:t>Clinical advice contradicted by receptionists/practice staff</a:t>
            </a:r>
            <a:r>
              <a:rPr lang="en-GB" sz="1300" dirty="0"/>
              <a:t>, for example</a:t>
            </a:r>
          </a:p>
          <a:p>
            <a:pPr marL="285750" indent="-285750">
              <a:buFont typeface="Courier New" panose="02070309020205020404" pitchFamily="49" charset="0"/>
              <a:buChar char="o"/>
            </a:pPr>
            <a:endParaRPr lang="en-GB" sz="1300" dirty="0"/>
          </a:p>
          <a:p>
            <a:pPr marL="285750" indent="-285750">
              <a:buFont typeface="Courier New" panose="02070309020205020404" pitchFamily="49" charset="0"/>
              <a:buChar char="o"/>
            </a:pPr>
            <a:endParaRPr lang="en-GB" sz="1300" dirty="0"/>
          </a:p>
          <a:p>
            <a:pPr marL="285750" indent="-285750">
              <a:buFont typeface="Courier New" panose="02070309020205020404" pitchFamily="49" charset="0"/>
              <a:buChar char="o"/>
            </a:pPr>
            <a:endParaRPr lang="en-GB" sz="1300" dirty="0"/>
          </a:p>
          <a:p>
            <a:pPr marL="285750" indent="-285750">
              <a:spcAft>
                <a:spcPts val="1800"/>
              </a:spcAft>
              <a:buFont typeface="Courier New" panose="02070309020205020404" pitchFamily="49" charset="0"/>
              <a:buChar char="o"/>
            </a:pPr>
            <a:endParaRPr lang="en-GB" sz="1300" dirty="0"/>
          </a:p>
          <a:p>
            <a:pPr marL="285750" indent="-285750">
              <a:buFont typeface="Courier New" panose="02070309020205020404" pitchFamily="49" charset="0"/>
              <a:buChar char="o"/>
            </a:pPr>
            <a:r>
              <a:rPr lang="en-GB" sz="1300" b="1" dirty="0"/>
              <a:t>What people see</a:t>
            </a:r>
            <a:r>
              <a:rPr lang="en-GB" sz="1300" dirty="0"/>
              <a:t>, for example is an ‘empty’ waiting rooms, </a:t>
            </a:r>
            <a:r>
              <a:rPr lang="en-GB" sz="1300" b="1" dirty="0"/>
              <a:t>does not help people to understand the demand and pressure on GP-led Services</a:t>
            </a:r>
            <a:r>
              <a:rPr lang="en-GB" sz="1300" dirty="0"/>
              <a:t>. </a:t>
            </a:r>
          </a:p>
          <a:p>
            <a:pPr marL="285750" indent="-285750">
              <a:buFont typeface="Courier New" panose="02070309020205020404" pitchFamily="49" charset="0"/>
              <a:buChar char="o"/>
            </a:pPr>
            <a:endParaRPr lang="en-GB" sz="1300" dirty="0"/>
          </a:p>
          <a:p>
            <a:pPr marL="285750" indent="-285750">
              <a:buFont typeface="Courier New" panose="02070309020205020404" pitchFamily="49" charset="0"/>
              <a:buChar char="o"/>
            </a:pPr>
            <a:endParaRPr lang="en-GB" sz="1300" dirty="0"/>
          </a:p>
          <a:p>
            <a:pPr marL="285750" indent="-285750">
              <a:buFont typeface="Courier New" panose="02070309020205020404" pitchFamily="49" charset="0"/>
              <a:buChar char="o"/>
            </a:pPr>
            <a:endParaRPr lang="en-GB" sz="1300" dirty="0"/>
          </a:p>
          <a:p>
            <a:pPr marL="285750" indent="-285750">
              <a:buFont typeface="Courier New" panose="02070309020205020404" pitchFamily="49" charset="0"/>
              <a:buChar char="o"/>
            </a:pPr>
            <a:endParaRPr lang="en-GB" sz="1300" dirty="0"/>
          </a:p>
          <a:p>
            <a:pPr marL="268288"/>
            <a:endParaRPr lang="en-GB" sz="1300" dirty="0">
              <a:solidFill>
                <a:srgbClr val="E73E97"/>
              </a:solidFill>
            </a:endParaRPr>
          </a:p>
          <a:p>
            <a:pPr marL="268288"/>
            <a:r>
              <a:rPr lang="en-GB" sz="1300" dirty="0">
                <a:solidFill>
                  <a:srgbClr val="E73E97"/>
                </a:solidFill>
              </a:rPr>
              <a:t>Improving communication about how people access services now (including posters in waiting areas) may help patients to understand the changes and to reduce the negative narrative that is more widely heard.</a:t>
            </a:r>
          </a:p>
          <a:p>
            <a:pPr marL="285750" indent="-285750">
              <a:buFont typeface="Courier New" panose="02070309020205020404" pitchFamily="49" charset="0"/>
              <a:buChar char="o"/>
            </a:pPr>
            <a:endParaRPr lang="en-GB" sz="1200" dirty="0"/>
          </a:p>
          <a:p>
            <a:pPr marL="285750" indent="-285750">
              <a:buFont typeface="Courier New" panose="02070309020205020404" pitchFamily="49" charset="0"/>
              <a:buChar char="o"/>
            </a:pPr>
            <a:endParaRPr lang="en-GB" sz="1400" dirty="0"/>
          </a:p>
          <a:p>
            <a:pPr marL="285750" indent="-285750">
              <a:buFont typeface="Courier New" panose="02070309020205020404" pitchFamily="49" charset="0"/>
              <a:buChar char="o"/>
            </a:pPr>
            <a:endParaRPr lang="en-GB" sz="1400" dirty="0"/>
          </a:p>
          <a:p>
            <a:pPr marL="285750" indent="-285750">
              <a:buFont typeface="Courier New" panose="02070309020205020404" pitchFamily="49" charset="0"/>
              <a:buChar char="o"/>
            </a:pPr>
            <a:endParaRPr lang="en-GB" sz="1400" dirty="0"/>
          </a:p>
          <a:p>
            <a:pPr marL="285750" indent="-285750">
              <a:buFont typeface="Courier New" panose="02070309020205020404" pitchFamily="49" charset="0"/>
              <a:buChar char="o"/>
            </a:pPr>
            <a:endParaRPr lang="en-GB" sz="1400" dirty="0"/>
          </a:p>
          <a:p>
            <a:pPr marL="285750" indent="-285750">
              <a:buFont typeface="Courier New" panose="02070309020205020404" pitchFamily="49" charset="0"/>
              <a:buChar char="o"/>
            </a:pPr>
            <a:endParaRPr lang="en-GB" sz="1400" dirty="0"/>
          </a:p>
          <a:p>
            <a:endParaRPr lang="en-GB" dirty="0"/>
          </a:p>
          <a:p>
            <a:endParaRPr lang="en-GB" dirty="0"/>
          </a:p>
          <a:p>
            <a:endParaRPr lang="en-GB" dirty="0"/>
          </a:p>
        </p:txBody>
      </p:sp>
      <p:grpSp>
        <p:nvGrpSpPr>
          <p:cNvPr id="20" name="Group 19">
            <a:extLst>
              <a:ext uri="{FF2B5EF4-FFF2-40B4-BE49-F238E27FC236}">
                <a16:creationId xmlns:a16="http://schemas.microsoft.com/office/drawing/2014/main" id="{E5228254-5DED-4AA4-B6F5-F04B83DAADA3}"/>
              </a:ext>
            </a:extLst>
          </p:cNvPr>
          <p:cNvGrpSpPr/>
          <p:nvPr/>
        </p:nvGrpSpPr>
        <p:grpSpPr>
          <a:xfrm>
            <a:off x="705388" y="1094956"/>
            <a:ext cx="7699607" cy="1158719"/>
            <a:chOff x="5092754" y="600517"/>
            <a:chExt cx="7699607" cy="1004162"/>
          </a:xfrm>
        </p:grpSpPr>
        <p:pic>
          <p:nvPicPr>
            <p:cNvPr id="21" name="Picture 20" descr="Graphical user interface, application, PowerPoint&#10;&#10;Description automatically generated">
              <a:extLst>
                <a:ext uri="{FF2B5EF4-FFF2-40B4-BE49-F238E27FC236}">
                  <a16:creationId xmlns:a16="http://schemas.microsoft.com/office/drawing/2014/main" id="{6B524D55-88CF-421C-A0A6-B0353530B411}"/>
                </a:ext>
              </a:extLst>
            </p:cNvPr>
            <p:cNvPicPr>
              <a:picLocks noChangeAspect="1"/>
            </p:cNvPicPr>
            <p:nvPr/>
          </p:nvPicPr>
          <p:blipFill rotWithShape="1">
            <a:blip r:embed="rId2"/>
            <a:srcRect l="25209" t="35981" r="26342" b="53732"/>
            <a:stretch/>
          </p:blipFill>
          <p:spPr bwMode="auto">
            <a:xfrm>
              <a:off x="5092754" y="600517"/>
              <a:ext cx="7699607" cy="1004162"/>
            </a:xfrm>
            <a:prstGeom prst="rect">
              <a:avLst/>
            </a:prstGeom>
            <a:ln>
              <a:noFill/>
            </a:ln>
            <a:extLst>
              <a:ext uri="{53640926-AAD7-44D8-BBD7-CCE9431645EC}">
                <a14:shadowObscured xmlns:a14="http://schemas.microsoft.com/office/drawing/2010/main"/>
              </a:ext>
            </a:extLst>
          </p:spPr>
        </p:pic>
        <p:sp>
          <p:nvSpPr>
            <p:cNvPr id="22" name="TextBox 21">
              <a:extLst>
                <a:ext uri="{FF2B5EF4-FFF2-40B4-BE49-F238E27FC236}">
                  <a16:creationId xmlns:a16="http://schemas.microsoft.com/office/drawing/2014/main" id="{95E15D18-DDFE-4FA3-8295-0ED22A61075F}"/>
                </a:ext>
              </a:extLst>
            </p:cNvPr>
            <p:cNvSpPr txBox="1"/>
            <p:nvPr/>
          </p:nvSpPr>
          <p:spPr>
            <a:xfrm>
              <a:off x="5606008" y="625595"/>
              <a:ext cx="6978653" cy="880188"/>
            </a:xfrm>
            <a:prstGeom prst="rect">
              <a:avLst/>
            </a:prstGeom>
            <a:noFill/>
          </p:spPr>
          <p:txBody>
            <a:bodyPr wrap="square" rtlCol="0">
              <a:spAutoFit/>
            </a:bodyPr>
            <a:lstStyle/>
            <a:p>
              <a:r>
                <a:rPr lang="en-US" sz="1200" dirty="0">
                  <a:latin typeface="+mj-lt"/>
                </a:rPr>
                <a:t>I am furious the doctors refer patients to an app they do not know how to use. It is now two weeks since the doctors were told to prescribe the medication (by the app consultant) and I still have not been able to get it. The administrator says I must take a letter in. I have sent an enlarged letter from my phone as the app copied their letter to (doctor) to me. I  said it is the best I can  do and will be the same whether she or I print it.</a:t>
              </a:r>
              <a:endParaRPr lang="en-GB" sz="1200" dirty="0">
                <a:latin typeface="+mj-lt"/>
              </a:endParaRPr>
            </a:p>
          </p:txBody>
        </p:sp>
        <p:pic>
          <p:nvPicPr>
            <p:cNvPr id="23" name="Picture 22" descr="Logo&#10;&#10;Description automatically generated">
              <a:extLst>
                <a:ext uri="{FF2B5EF4-FFF2-40B4-BE49-F238E27FC236}">
                  <a16:creationId xmlns:a16="http://schemas.microsoft.com/office/drawing/2014/main" id="{77A65BF0-9A5E-4287-AA83-D624E8078E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0243" y="792929"/>
              <a:ext cx="405765" cy="330200"/>
            </a:xfrm>
            <a:prstGeom prst="rect">
              <a:avLst/>
            </a:prstGeom>
          </p:spPr>
        </p:pic>
      </p:grpSp>
      <p:grpSp>
        <p:nvGrpSpPr>
          <p:cNvPr id="24" name="Group 23">
            <a:extLst>
              <a:ext uri="{FF2B5EF4-FFF2-40B4-BE49-F238E27FC236}">
                <a16:creationId xmlns:a16="http://schemas.microsoft.com/office/drawing/2014/main" id="{7EC9D251-20C6-4F26-B790-B6C145E90FF4}"/>
              </a:ext>
            </a:extLst>
          </p:cNvPr>
          <p:cNvGrpSpPr/>
          <p:nvPr/>
        </p:nvGrpSpPr>
        <p:grpSpPr>
          <a:xfrm>
            <a:off x="700771" y="3002265"/>
            <a:ext cx="7699607" cy="1331640"/>
            <a:chOff x="5092754" y="600517"/>
            <a:chExt cx="7699607" cy="1004162"/>
          </a:xfrm>
        </p:grpSpPr>
        <p:pic>
          <p:nvPicPr>
            <p:cNvPr id="25" name="Picture 24" descr="Graphical user interface, application, PowerPoint&#10;&#10;Description automatically generated">
              <a:extLst>
                <a:ext uri="{FF2B5EF4-FFF2-40B4-BE49-F238E27FC236}">
                  <a16:creationId xmlns:a16="http://schemas.microsoft.com/office/drawing/2014/main" id="{D6C2EFD6-BC39-42A8-AA37-6E56930DA370}"/>
                </a:ext>
              </a:extLst>
            </p:cNvPr>
            <p:cNvPicPr>
              <a:picLocks noChangeAspect="1"/>
            </p:cNvPicPr>
            <p:nvPr/>
          </p:nvPicPr>
          <p:blipFill rotWithShape="1">
            <a:blip r:embed="rId2"/>
            <a:srcRect l="25209" t="35981" r="26342" b="53732"/>
            <a:stretch/>
          </p:blipFill>
          <p:spPr bwMode="auto">
            <a:xfrm>
              <a:off x="5092754" y="600517"/>
              <a:ext cx="7699607" cy="1004162"/>
            </a:xfrm>
            <a:prstGeom prst="rect">
              <a:avLst/>
            </a:prstGeom>
            <a:ln>
              <a:noFill/>
            </a:ln>
            <a:extLst>
              <a:ext uri="{53640926-AAD7-44D8-BBD7-CCE9431645EC}">
                <a14:shadowObscured xmlns:a14="http://schemas.microsoft.com/office/drawing/2010/main"/>
              </a:ext>
            </a:extLst>
          </p:spPr>
        </p:pic>
        <p:sp>
          <p:nvSpPr>
            <p:cNvPr id="26" name="TextBox 25">
              <a:extLst>
                <a:ext uri="{FF2B5EF4-FFF2-40B4-BE49-F238E27FC236}">
                  <a16:creationId xmlns:a16="http://schemas.microsoft.com/office/drawing/2014/main" id="{046BC7B2-1476-4C2B-AD88-B9B3AD201432}"/>
                </a:ext>
              </a:extLst>
            </p:cNvPr>
            <p:cNvSpPr txBox="1"/>
            <p:nvPr/>
          </p:nvSpPr>
          <p:spPr>
            <a:xfrm>
              <a:off x="5606008" y="625595"/>
              <a:ext cx="6978653" cy="905143"/>
            </a:xfrm>
            <a:prstGeom prst="rect">
              <a:avLst/>
            </a:prstGeom>
            <a:noFill/>
          </p:spPr>
          <p:txBody>
            <a:bodyPr wrap="square" rtlCol="0">
              <a:spAutoFit/>
            </a:bodyPr>
            <a:lstStyle/>
            <a:p>
              <a:r>
                <a:rPr lang="en-US" sz="1200" dirty="0">
                  <a:latin typeface="+mj-lt"/>
                </a:rPr>
                <a:t>As there are fewer patients in the waiting room during these uncertain times, why does it have to take so long to answer the phone when most of the time they’re are between two to four receptionist available.</a:t>
              </a:r>
            </a:p>
            <a:p>
              <a:endParaRPr lang="en-US" sz="1200" dirty="0">
                <a:latin typeface="+mj-lt"/>
              </a:endParaRPr>
            </a:p>
            <a:p>
              <a:r>
                <a:rPr lang="en-US" sz="1200" dirty="0">
                  <a:latin typeface="+mj-lt"/>
                </a:rPr>
                <a:t>Not sure why it took so long as they surgery never seems to have anyone in and yet there are plenty of staff around.</a:t>
              </a:r>
              <a:endParaRPr lang="en-GB" sz="1200" dirty="0">
                <a:latin typeface="+mj-lt"/>
              </a:endParaRPr>
            </a:p>
          </p:txBody>
        </p:sp>
        <p:pic>
          <p:nvPicPr>
            <p:cNvPr id="27" name="Picture 26" descr="Logo&#10;&#10;Description automatically generated">
              <a:extLst>
                <a:ext uri="{FF2B5EF4-FFF2-40B4-BE49-F238E27FC236}">
                  <a16:creationId xmlns:a16="http://schemas.microsoft.com/office/drawing/2014/main" id="{C94F8867-4B12-42DE-BAE8-FF6849431D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0243" y="792929"/>
              <a:ext cx="405765" cy="330200"/>
            </a:xfrm>
            <a:prstGeom prst="rect">
              <a:avLst/>
            </a:prstGeom>
          </p:spPr>
        </p:pic>
      </p:grpSp>
      <p:sp>
        <p:nvSpPr>
          <p:cNvPr id="13" name="Footer Placeholder 16">
            <a:extLst>
              <a:ext uri="{FF2B5EF4-FFF2-40B4-BE49-F238E27FC236}">
                <a16:creationId xmlns:a16="http://schemas.microsoft.com/office/drawing/2014/main" id="{D902585C-F3DA-D4FF-8B69-7D1044C5DE5A}"/>
              </a:ext>
            </a:extLst>
          </p:cNvPr>
          <p:cNvSpPr>
            <a:spLocks noGrp="1"/>
          </p:cNvSpPr>
          <p:nvPr>
            <p:ph type="ftr" sz="quarter" idx="11"/>
          </p:nvPr>
        </p:nvSpPr>
        <p:spPr>
          <a:xfrm>
            <a:off x="368263" y="6328855"/>
            <a:ext cx="3723445" cy="360000"/>
          </a:xfrm>
        </p:spPr>
        <p:txBody>
          <a:bodyPr/>
          <a:lstStyle/>
          <a:p>
            <a:r>
              <a:rPr lang="en-GB" noProof="0" dirty="0"/>
              <a:t>Staff and Sussex Patients View on Access to GP-led Service</a:t>
            </a:r>
          </a:p>
          <a:p>
            <a:r>
              <a:rPr lang="en-GB" noProof="0" dirty="0"/>
              <a:t>May 2022</a:t>
            </a:r>
          </a:p>
        </p:txBody>
      </p:sp>
    </p:spTree>
    <p:extLst>
      <p:ext uri="{BB962C8B-B14F-4D97-AF65-F5344CB8AC3E}">
        <p14:creationId xmlns:p14="http://schemas.microsoft.com/office/powerpoint/2010/main" val="955736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109" y="617525"/>
            <a:ext cx="8231091" cy="468000"/>
          </a:xfrm>
        </p:spPr>
        <p:txBody>
          <a:bodyPr/>
          <a:lstStyle/>
          <a:p>
            <a:r>
              <a:rPr lang="en-GB" sz="2800" dirty="0">
                <a:latin typeface="Century Gothic" panose="020B0502020202020204" pitchFamily="34" charset="0"/>
              </a:rPr>
              <a:t>Other points to note from what patients shared</a:t>
            </a:r>
          </a:p>
        </p:txBody>
      </p:sp>
      <p:sp>
        <p:nvSpPr>
          <p:cNvPr id="5" name="Slide Number Placeholder 4"/>
          <p:cNvSpPr>
            <a:spLocks noGrp="1"/>
          </p:cNvSpPr>
          <p:nvPr>
            <p:ph type="sldNum" sz="quarter" idx="12"/>
          </p:nvPr>
        </p:nvSpPr>
        <p:spPr/>
        <p:txBody>
          <a:bodyPr/>
          <a:lstStyle/>
          <a:p>
            <a:fld id="{9295DF58-4118-4551-8C61-1A7ED177FA2D}" type="slidenum">
              <a:rPr lang="en-GB" noProof="0" dirty="0" smtClean="0"/>
              <a:pPr/>
              <a:t>34</a:t>
            </a:fld>
            <a:endParaRPr lang="en-GB" noProof="0" dirty="0"/>
          </a:p>
        </p:txBody>
      </p:sp>
      <p:sp>
        <p:nvSpPr>
          <p:cNvPr id="15" name="Content Placeholder 9">
            <a:extLst>
              <a:ext uri="{FF2B5EF4-FFF2-40B4-BE49-F238E27FC236}">
                <a16:creationId xmlns:a16="http://schemas.microsoft.com/office/drawing/2014/main" id="{EE69C808-B347-4783-888C-84AA3DD636C4}"/>
              </a:ext>
            </a:extLst>
          </p:cNvPr>
          <p:cNvSpPr txBox="1">
            <a:spLocks/>
          </p:cNvSpPr>
          <p:nvPr/>
        </p:nvSpPr>
        <p:spPr>
          <a:xfrm>
            <a:off x="434109" y="1413167"/>
            <a:ext cx="8166966" cy="4373672"/>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Century Gothic" panose="020B0502020202020204" pitchFamily="34" charset="0"/>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Courier New" panose="02070309020205020404" pitchFamily="49" charset="0"/>
              <a:buChar char="o"/>
            </a:pPr>
            <a:r>
              <a:rPr lang="en-GB" sz="1300" dirty="0"/>
              <a:t>Difficulty in getting access has led to potential safety issues or patients coming off medication without appropriate clinical oversight.</a:t>
            </a:r>
          </a:p>
          <a:p>
            <a:pPr marL="285750" indent="-285750">
              <a:buFont typeface="Courier New" panose="02070309020205020404" pitchFamily="49" charset="0"/>
              <a:buChar char="o"/>
            </a:pPr>
            <a:endParaRPr lang="en-GB" sz="1300" dirty="0"/>
          </a:p>
          <a:p>
            <a:pPr marL="285750" indent="-285750">
              <a:buFont typeface="Courier New" panose="02070309020205020404" pitchFamily="49" charset="0"/>
              <a:buChar char="o"/>
            </a:pPr>
            <a:endParaRPr lang="en-GB" sz="1300" dirty="0"/>
          </a:p>
          <a:p>
            <a:pPr marL="285750" indent="-285750">
              <a:buFont typeface="Courier New" panose="02070309020205020404" pitchFamily="49" charset="0"/>
              <a:buChar char="o"/>
            </a:pPr>
            <a:endParaRPr lang="en-GB" sz="1300" dirty="0"/>
          </a:p>
          <a:p>
            <a:pPr marL="285750" indent="-285750">
              <a:buFont typeface="Courier New" panose="02070309020205020404" pitchFamily="49" charset="0"/>
              <a:buChar char="o"/>
            </a:pPr>
            <a:endParaRPr lang="en-GB" sz="1300" dirty="0"/>
          </a:p>
          <a:p>
            <a:pPr marL="285750" indent="-285750">
              <a:buFont typeface="Courier New" panose="02070309020205020404" pitchFamily="49" charset="0"/>
              <a:buChar char="o"/>
            </a:pPr>
            <a:r>
              <a:rPr lang="en-GB" sz="1300" dirty="0"/>
              <a:t>Issues with getting access to GPs has a knock-on for other parts of peoples’ life, such as DVLA checks.</a:t>
            </a:r>
          </a:p>
          <a:p>
            <a:pPr marL="268288"/>
            <a:r>
              <a:rPr lang="en-GB" sz="1300" dirty="0">
                <a:solidFill>
                  <a:srgbClr val="E73E97"/>
                </a:solidFill>
              </a:rPr>
              <a:t>From previous insight, and through this survey, it is clear that a lot of GP time is taken up with administrative functions (school letters, forms non-health funding, etc) that the system should be seeking other ways of meeting needs for ‘evidence’.  We’ve shared examples of this with our integrated care colleagues. </a:t>
            </a:r>
          </a:p>
          <a:p>
            <a:pPr marL="285750" indent="-285750">
              <a:buFont typeface="Courier New" panose="02070309020205020404" pitchFamily="49" charset="0"/>
              <a:buChar char="o"/>
            </a:pPr>
            <a:endParaRPr lang="en-GB" sz="1300" dirty="0"/>
          </a:p>
          <a:p>
            <a:pPr marL="285750" indent="-285750">
              <a:buFont typeface="Courier New" panose="02070309020205020404" pitchFamily="49" charset="0"/>
              <a:buChar char="o"/>
            </a:pPr>
            <a:endParaRPr lang="en-GB" sz="1300" dirty="0"/>
          </a:p>
          <a:p>
            <a:pPr marL="285750" indent="-285750">
              <a:buFont typeface="Courier New" panose="02070309020205020404" pitchFamily="49" charset="0"/>
              <a:buChar char="o"/>
            </a:pPr>
            <a:endParaRPr lang="en-GB" sz="1300" dirty="0"/>
          </a:p>
          <a:p>
            <a:pPr marL="285750" indent="-285750">
              <a:buFont typeface="Courier New" panose="02070309020205020404" pitchFamily="49" charset="0"/>
              <a:buChar char="o"/>
            </a:pPr>
            <a:endParaRPr lang="en-GB" sz="1400" dirty="0"/>
          </a:p>
          <a:p>
            <a:pPr marL="285750" indent="-285750">
              <a:buFont typeface="Courier New" panose="02070309020205020404" pitchFamily="49" charset="0"/>
              <a:buChar char="o"/>
            </a:pPr>
            <a:endParaRPr lang="en-GB" sz="1400" dirty="0"/>
          </a:p>
          <a:p>
            <a:endParaRPr lang="en-GB" dirty="0"/>
          </a:p>
        </p:txBody>
      </p:sp>
      <p:grpSp>
        <p:nvGrpSpPr>
          <p:cNvPr id="16" name="Group 15">
            <a:extLst>
              <a:ext uri="{FF2B5EF4-FFF2-40B4-BE49-F238E27FC236}">
                <a16:creationId xmlns:a16="http://schemas.microsoft.com/office/drawing/2014/main" id="{D12B1234-CF09-4A44-BB38-0CB550DE7714}"/>
              </a:ext>
            </a:extLst>
          </p:cNvPr>
          <p:cNvGrpSpPr/>
          <p:nvPr/>
        </p:nvGrpSpPr>
        <p:grpSpPr>
          <a:xfrm>
            <a:off x="700768" y="2013987"/>
            <a:ext cx="7699607" cy="997068"/>
            <a:chOff x="5092754" y="600518"/>
            <a:chExt cx="7699607" cy="864073"/>
          </a:xfrm>
        </p:grpSpPr>
        <p:pic>
          <p:nvPicPr>
            <p:cNvPr id="17" name="Picture 16" descr="Graphical user interface, application, PowerPoint&#10;&#10;Description automatically generated">
              <a:extLst>
                <a:ext uri="{FF2B5EF4-FFF2-40B4-BE49-F238E27FC236}">
                  <a16:creationId xmlns:a16="http://schemas.microsoft.com/office/drawing/2014/main" id="{5B8D1F64-1222-4454-B43C-19D10AD255EB}"/>
                </a:ext>
              </a:extLst>
            </p:cNvPr>
            <p:cNvPicPr>
              <a:picLocks noChangeAspect="1"/>
            </p:cNvPicPr>
            <p:nvPr/>
          </p:nvPicPr>
          <p:blipFill rotWithShape="1">
            <a:blip r:embed="rId2"/>
            <a:srcRect l="25209" t="35981" r="26342" b="53732"/>
            <a:stretch/>
          </p:blipFill>
          <p:spPr bwMode="auto">
            <a:xfrm>
              <a:off x="5092754" y="600518"/>
              <a:ext cx="7699607" cy="864073"/>
            </a:xfrm>
            <a:prstGeom prst="rect">
              <a:avLst/>
            </a:prstGeom>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B7C26A0E-9AFE-4C13-B394-884DC00B9EE9}"/>
                </a:ext>
              </a:extLst>
            </p:cNvPr>
            <p:cNvSpPr txBox="1"/>
            <p:nvPr/>
          </p:nvSpPr>
          <p:spPr>
            <a:xfrm>
              <a:off x="5606008" y="625595"/>
              <a:ext cx="6978653" cy="773498"/>
            </a:xfrm>
            <a:prstGeom prst="rect">
              <a:avLst/>
            </a:prstGeom>
            <a:noFill/>
          </p:spPr>
          <p:txBody>
            <a:bodyPr wrap="square" rtlCol="0">
              <a:spAutoFit/>
            </a:bodyPr>
            <a:lstStyle/>
            <a:p>
              <a:r>
                <a:rPr lang="en-GB" sz="1300" dirty="0">
                  <a:latin typeface="+mj-lt"/>
                </a:rPr>
                <a:t>I have been trying for just short of a year to have my blood pressure checked in relation to medication. Whichever receptionist I speak too, I’m advised to buy a blood pressure kit so I can do it myself. I have since stopped taking my medication, as I’m really concerned.</a:t>
              </a:r>
            </a:p>
          </p:txBody>
        </p:sp>
        <p:pic>
          <p:nvPicPr>
            <p:cNvPr id="19" name="Picture 18" descr="Logo&#10;&#10;Description automatically generated">
              <a:extLst>
                <a:ext uri="{FF2B5EF4-FFF2-40B4-BE49-F238E27FC236}">
                  <a16:creationId xmlns:a16="http://schemas.microsoft.com/office/drawing/2014/main" id="{3F5683BD-7B25-421C-B8D2-BEC772E50A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0243" y="792929"/>
              <a:ext cx="405765" cy="330200"/>
            </a:xfrm>
            <a:prstGeom prst="rect">
              <a:avLst/>
            </a:prstGeom>
          </p:spPr>
        </p:pic>
      </p:grpSp>
      <p:sp>
        <p:nvSpPr>
          <p:cNvPr id="10" name="Footer Placeholder 16">
            <a:extLst>
              <a:ext uri="{FF2B5EF4-FFF2-40B4-BE49-F238E27FC236}">
                <a16:creationId xmlns:a16="http://schemas.microsoft.com/office/drawing/2014/main" id="{A2EA62C6-3703-1DE4-F76E-22E57269A44F}"/>
              </a:ext>
            </a:extLst>
          </p:cNvPr>
          <p:cNvSpPr>
            <a:spLocks noGrp="1"/>
          </p:cNvSpPr>
          <p:nvPr>
            <p:ph type="ftr" sz="quarter" idx="11"/>
          </p:nvPr>
        </p:nvSpPr>
        <p:spPr>
          <a:xfrm>
            <a:off x="368263" y="6328855"/>
            <a:ext cx="3723445" cy="360000"/>
          </a:xfrm>
        </p:spPr>
        <p:txBody>
          <a:bodyPr/>
          <a:lstStyle/>
          <a:p>
            <a:r>
              <a:rPr lang="en-GB" noProof="0" dirty="0"/>
              <a:t>Staff and Sussex Patients View on Access to GP-led Service</a:t>
            </a:r>
          </a:p>
          <a:p>
            <a:r>
              <a:rPr lang="en-GB" noProof="0" dirty="0"/>
              <a:t>May 2022</a:t>
            </a:r>
          </a:p>
        </p:txBody>
      </p:sp>
    </p:spTree>
    <p:extLst>
      <p:ext uri="{BB962C8B-B14F-4D97-AF65-F5344CB8AC3E}">
        <p14:creationId xmlns:p14="http://schemas.microsoft.com/office/powerpoint/2010/main" val="36356766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3"/>
          <p:cNvPicPr>
            <a:picLocks noChangeAspect="1"/>
          </p:cNvPicPr>
          <p:nvPr/>
        </p:nvPicPr>
        <p:blipFill rotWithShape="1">
          <a:blip r:embed="rId2">
            <a:extLst>
              <a:ext uri="{28A0092B-C50C-407E-A947-70E740481C1C}">
                <a14:useLocalDpi xmlns:a14="http://schemas.microsoft.com/office/drawing/2010/main" val="0"/>
              </a:ext>
            </a:extLst>
          </a:blip>
          <a:srcRect l="8364" t="2749" r="2873" b="2681"/>
          <a:stretch/>
        </p:blipFill>
        <p:spPr>
          <a:xfrm>
            <a:off x="0" y="0"/>
            <a:ext cx="9144000" cy="6886814"/>
          </a:xfrm>
          <a:prstGeom prst="rect">
            <a:avLst/>
          </a:prstGeom>
        </p:spPr>
      </p:pic>
      <p:pic>
        <p:nvPicPr>
          <p:cNvPr id="5" name="Picture Placeholder 3" descr="P1031 HWE Brand project - PPT template - Slide 11.png">
            <a:extLst>
              <a:ext uri="{FF2B5EF4-FFF2-40B4-BE49-F238E27FC236}">
                <a16:creationId xmlns:a16="http://schemas.microsoft.com/office/drawing/2014/main" id="{EBE20A94-BF18-CC44-7B13-0E972CD4D731}"/>
              </a:ext>
            </a:extLst>
          </p:cNvPr>
          <p:cNvPicPr>
            <a:picLocks noChangeAspect="1"/>
          </p:cNvPicPr>
          <p:nvPr/>
        </p:nvPicPr>
        <p:blipFill>
          <a:blip r:embed="rId3" cstate="print"/>
          <a:srcRect t="188" b="188"/>
          <a:stretch>
            <a:fillRect/>
          </a:stretch>
        </p:blipFill>
        <p:spPr>
          <a:xfrm flipV="1">
            <a:off x="0" y="28814"/>
            <a:ext cx="9144000" cy="6858000"/>
          </a:xfrm>
          <a:prstGeom prst="rect">
            <a:avLst/>
          </a:prstGeom>
        </p:spPr>
      </p:pic>
      <p:sp>
        <p:nvSpPr>
          <p:cNvPr id="6" name="Title 5"/>
          <p:cNvSpPr>
            <a:spLocks noGrp="1"/>
          </p:cNvSpPr>
          <p:nvPr>
            <p:ph type="ctrTitle"/>
          </p:nvPr>
        </p:nvSpPr>
        <p:spPr/>
        <p:txBody>
          <a:bodyPr/>
          <a:lstStyle/>
          <a:p>
            <a:r>
              <a:rPr lang="en-GB" dirty="0">
                <a:latin typeface="Century Gothic"/>
              </a:rPr>
              <a:t>NHS priorities for 2022-2023</a:t>
            </a:r>
            <a:endParaRPr lang="en-GB" dirty="0">
              <a:latin typeface="Century Gothic" panose="020B0502020202020204" pitchFamily="34" charset="0"/>
            </a:endParaRPr>
          </a:p>
        </p:txBody>
      </p:sp>
    </p:spTree>
    <p:extLst>
      <p:ext uri="{BB962C8B-B14F-4D97-AF65-F5344CB8AC3E}">
        <p14:creationId xmlns:p14="http://schemas.microsoft.com/office/powerpoint/2010/main" val="28953823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F953CD2-F29C-4DED-8683-6E2E8B5846B1}"/>
              </a:ext>
            </a:extLst>
          </p:cNvPr>
          <p:cNvSpPr>
            <a:spLocks noGrp="1"/>
          </p:cNvSpPr>
          <p:nvPr>
            <p:ph type="title"/>
          </p:nvPr>
        </p:nvSpPr>
        <p:spPr>
          <a:xfrm>
            <a:off x="240461" y="169145"/>
            <a:ext cx="8663079" cy="468000"/>
          </a:xfrm>
        </p:spPr>
        <p:txBody>
          <a:bodyPr/>
          <a:lstStyle/>
          <a:p>
            <a:r>
              <a:rPr lang="en-GB" sz="2300" dirty="0">
                <a:latin typeface="+mj-lt"/>
                <a:cs typeface="Times New Roman" panose="02020603050405020304" pitchFamily="18" charset="0"/>
              </a:rPr>
              <a:t>NHS England 2022/23 National Priorities</a:t>
            </a:r>
            <a:endParaRPr lang="en-US" sz="2300" dirty="0">
              <a:latin typeface="+mj-lt"/>
            </a:endParaRPr>
          </a:p>
        </p:txBody>
      </p:sp>
      <p:sp>
        <p:nvSpPr>
          <p:cNvPr id="14" name="Slide Number Placeholder 4">
            <a:extLst>
              <a:ext uri="{FF2B5EF4-FFF2-40B4-BE49-F238E27FC236}">
                <a16:creationId xmlns:a16="http://schemas.microsoft.com/office/drawing/2014/main" id="{F538F43B-A840-4127-A038-D88ACDC3FFBF}"/>
              </a:ext>
            </a:extLst>
          </p:cNvPr>
          <p:cNvSpPr>
            <a:spLocks noGrp="1"/>
          </p:cNvSpPr>
          <p:nvPr>
            <p:ph type="sldNum" sz="quarter" idx="12"/>
          </p:nvPr>
        </p:nvSpPr>
        <p:spPr>
          <a:xfrm>
            <a:off x="8227507" y="6339416"/>
            <a:ext cx="540000" cy="216000"/>
          </a:xfrm>
        </p:spPr>
        <p:txBody>
          <a:bodyPr/>
          <a:lstStyle/>
          <a:p>
            <a:pPr>
              <a:spcAft>
                <a:spcPts val="600"/>
              </a:spcAft>
            </a:pPr>
            <a:fld id="{9295DF58-4118-4551-8C61-1A7ED177FA2D}" type="slidenum">
              <a:rPr lang="en-GB" noProof="0" smtClean="0"/>
              <a:pPr>
                <a:spcAft>
                  <a:spcPts val="600"/>
                </a:spcAft>
              </a:pPr>
              <a:t>36</a:t>
            </a:fld>
            <a:endParaRPr lang="en-GB" noProof="0"/>
          </a:p>
        </p:txBody>
      </p:sp>
      <p:sp>
        <p:nvSpPr>
          <p:cNvPr id="4" name="Title" hidden="1"/>
          <p:cNvSpPr>
            <a:spLocks noGrp="1"/>
          </p:cNvSpPr>
          <p:nvPr>
            <p:ph type="title"/>
          </p:nvPr>
        </p:nvSpPr>
        <p:spPr/>
        <p:txBody>
          <a:bodyPr/>
          <a:lstStyle/>
          <a:p>
            <a:r>
              <a:t>Page 3</a:t>
            </a:r>
          </a:p>
        </p:txBody>
      </p:sp>
      <p:sp>
        <p:nvSpPr>
          <p:cNvPr id="6" name="Content Placeholder 6">
            <a:extLst>
              <a:ext uri="{FF2B5EF4-FFF2-40B4-BE49-F238E27FC236}">
                <a16:creationId xmlns:a16="http://schemas.microsoft.com/office/drawing/2014/main" id="{0E5A9677-6718-6AD0-DADD-8409EE05AA89}"/>
              </a:ext>
            </a:extLst>
          </p:cNvPr>
          <p:cNvSpPr>
            <a:spLocks noGrp="1"/>
          </p:cNvSpPr>
          <p:nvPr>
            <p:ph idx="1"/>
          </p:nvPr>
        </p:nvSpPr>
        <p:spPr>
          <a:xfrm>
            <a:off x="240461" y="637145"/>
            <a:ext cx="8527046" cy="5364000"/>
          </a:xfrm>
        </p:spPr>
        <p:txBody>
          <a:bodyPr/>
          <a:lstStyle/>
          <a:p>
            <a:pPr>
              <a:lnSpc>
                <a:spcPct val="108000"/>
              </a:lnSpc>
              <a:spcAft>
                <a:spcPts val="300"/>
              </a:spcAft>
            </a:pPr>
            <a:r>
              <a:rPr lang="en-US" sz="1300" dirty="0">
                <a:solidFill>
                  <a:srgbClr val="004C6B"/>
                </a:solidFill>
                <a:cs typeface="Calibri" panose="020F0502020204030204" pitchFamily="34" charset="0"/>
              </a:rPr>
              <a:t>On 24th December 2021 NHS England published the 2022/23 priorities and operational planning guidance, which sets out the priorities for the year ahead and was further updated on 23 February 2022. The key priority for primary care is to improve timely access to primary care by maximizing the impact of the investment in primary care and Primary Care Networks, to extend capacity, increasing the number of appointments available and driving integrated working at </a:t>
            </a:r>
            <a:r>
              <a:rPr lang="en-US" sz="1300" dirty="0" err="1">
                <a:solidFill>
                  <a:srgbClr val="004C6B"/>
                </a:solidFill>
                <a:cs typeface="Calibri" panose="020F0502020204030204" pitchFamily="34" charset="0"/>
              </a:rPr>
              <a:t>neighbourhood</a:t>
            </a:r>
            <a:r>
              <a:rPr lang="en-US" sz="1300" dirty="0">
                <a:solidFill>
                  <a:srgbClr val="004C6B"/>
                </a:solidFill>
                <a:cs typeface="Calibri" panose="020F0502020204030204" pitchFamily="34" charset="0"/>
              </a:rPr>
              <a:t> and place level. This is one of eleven priorities, a number of which have additional implications for General Practice and are included here for their relevance and to demonstrate the breadth of work for primary care services.</a:t>
            </a:r>
          </a:p>
          <a:p>
            <a:pPr>
              <a:lnSpc>
                <a:spcPct val="108000"/>
              </a:lnSpc>
              <a:spcAft>
                <a:spcPts val="300"/>
              </a:spcAft>
            </a:pPr>
            <a:endParaRPr lang="en-GB" sz="1300" dirty="0">
              <a:cs typeface="Calibri" panose="020F0502020204030204" pitchFamily="34" charset="0"/>
            </a:endParaRPr>
          </a:p>
          <a:p>
            <a:pPr>
              <a:lnSpc>
                <a:spcPct val="108000"/>
              </a:lnSpc>
              <a:spcAft>
                <a:spcPts val="300"/>
              </a:spcAft>
            </a:pPr>
            <a:r>
              <a:rPr lang="en-GB" sz="1300" b="1" dirty="0">
                <a:solidFill>
                  <a:srgbClr val="E73E97"/>
                </a:solidFill>
                <a:cs typeface="Calibri" panose="020F0502020204030204" pitchFamily="34" charset="0"/>
              </a:rPr>
              <a:t>Planning Priority </a:t>
            </a:r>
            <a:r>
              <a:rPr lang="en-GB" sz="1300" dirty="0">
                <a:cs typeface="Calibri" panose="020F0502020204030204" pitchFamily="34" charset="0"/>
              </a:rPr>
              <a:t>– Improve timely access to primary care</a:t>
            </a:r>
          </a:p>
          <a:p>
            <a:pPr>
              <a:lnSpc>
                <a:spcPct val="108000"/>
              </a:lnSpc>
              <a:spcAft>
                <a:spcPts val="300"/>
              </a:spcAft>
            </a:pPr>
            <a:endParaRPr lang="en-GB" sz="1300" dirty="0">
              <a:cs typeface="Calibri" panose="020F0502020204030204" pitchFamily="34" charset="0"/>
            </a:endParaRPr>
          </a:p>
          <a:p>
            <a:pPr>
              <a:lnSpc>
                <a:spcPct val="108000"/>
              </a:lnSpc>
              <a:spcAft>
                <a:spcPts val="300"/>
              </a:spcAft>
            </a:pPr>
            <a:r>
              <a:rPr lang="en-GB" sz="1500" b="1" dirty="0">
                <a:solidFill>
                  <a:srgbClr val="606060"/>
                </a:solidFill>
                <a:cs typeface="Calibri" panose="020F0502020204030204" pitchFamily="34" charset="0"/>
              </a:rPr>
              <a:t>Ask of primary care:</a:t>
            </a:r>
          </a:p>
          <a:p>
            <a:pPr marL="285750" indent="-285750">
              <a:lnSpc>
                <a:spcPct val="108000"/>
              </a:lnSpc>
              <a:spcAft>
                <a:spcPts val="300"/>
              </a:spcAft>
              <a:buFont typeface="Arial" panose="020B0604020202020204" pitchFamily="34" charset="0"/>
              <a:buChar char="•"/>
            </a:pPr>
            <a:r>
              <a:rPr lang="en-GB" sz="1300" dirty="0">
                <a:solidFill>
                  <a:srgbClr val="004C6B"/>
                </a:solidFill>
                <a:cs typeface="Calibri" panose="020F0502020204030204" pitchFamily="34" charset="0"/>
              </a:rPr>
              <a:t>Continued integration of services closely with community care.</a:t>
            </a:r>
          </a:p>
          <a:p>
            <a:pPr marL="285750" indent="-285750">
              <a:lnSpc>
                <a:spcPct val="108000"/>
              </a:lnSpc>
              <a:spcAft>
                <a:spcPts val="300"/>
              </a:spcAft>
              <a:buFont typeface="Arial" panose="020B0604020202020204" pitchFamily="34" charset="0"/>
              <a:buChar char="•"/>
            </a:pPr>
            <a:r>
              <a:rPr lang="en-GB" sz="1300" dirty="0">
                <a:solidFill>
                  <a:srgbClr val="004C6B"/>
                </a:solidFill>
                <a:cs typeface="Calibri" panose="020F0502020204030204" pitchFamily="34" charset="0"/>
              </a:rPr>
              <a:t>Extend the primary care workforce to increase capacity, particularly in terms of the number of primary care network (PCN) roles and GPs, through of the Additional Roles Reimbursement Scheme (ARRS) and other support for the workforce.</a:t>
            </a:r>
          </a:p>
          <a:p>
            <a:pPr marL="285750" indent="-285750">
              <a:lnSpc>
                <a:spcPct val="108000"/>
              </a:lnSpc>
              <a:spcAft>
                <a:spcPts val="300"/>
              </a:spcAft>
              <a:buFont typeface="Arial" panose="020B0604020202020204" pitchFamily="34" charset="0"/>
              <a:buChar char="•"/>
            </a:pPr>
            <a:r>
              <a:rPr lang="en-GB" sz="1300" b="0" dirty="0">
                <a:solidFill>
                  <a:srgbClr val="004C6B"/>
                </a:solidFill>
                <a:cs typeface="Calibri" panose="020F0502020204030204" pitchFamily="34" charset="0"/>
              </a:rPr>
              <a:t>Continued need to provide good level of access, including digitally.</a:t>
            </a:r>
          </a:p>
          <a:p>
            <a:pPr marL="285750" indent="-285750">
              <a:lnSpc>
                <a:spcPct val="108000"/>
              </a:lnSpc>
              <a:spcAft>
                <a:spcPts val="300"/>
              </a:spcAft>
              <a:buFont typeface="Arial" panose="020B0604020202020204" pitchFamily="34" charset="0"/>
              <a:buChar char="•"/>
            </a:pPr>
            <a:r>
              <a:rPr lang="en-GB" sz="1300" dirty="0">
                <a:solidFill>
                  <a:srgbClr val="004C6B"/>
                </a:solidFill>
                <a:cs typeface="Calibri" panose="020F0502020204030204" pitchFamily="34" charset="0"/>
              </a:rPr>
              <a:t>Implementation of two new Direct Enhanced Services (DES) for planned anticipatory care and personalised care and an expanded focus on cardiovascular disease and prevention. Address the backlog of interventions for patients with long term conditions.</a:t>
            </a:r>
          </a:p>
          <a:p>
            <a:pPr marL="285750" indent="-285750">
              <a:lnSpc>
                <a:spcPct val="108000"/>
              </a:lnSpc>
              <a:spcAft>
                <a:spcPts val="300"/>
              </a:spcAft>
              <a:buFont typeface="Arial" panose="020B0604020202020204" pitchFamily="34" charset="0"/>
              <a:buChar char="•"/>
            </a:pPr>
            <a:r>
              <a:rPr lang="en-GB" sz="1300" dirty="0">
                <a:solidFill>
                  <a:srgbClr val="004C6B"/>
                </a:solidFill>
                <a:cs typeface="Calibri" panose="020F0502020204030204" pitchFamily="34" charset="0"/>
              </a:rPr>
              <a:t>Increased use of community pharmacy services</a:t>
            </a:r>
          </a:p>
          <a:p>
            <a:pPr marL="285750" indent="-285750">
              <a:lnSpc>
                <a:spcPct val="108000"/>
              </a:lnSpc>
              <a:spcAft>
                <a:spcPts val="300"/>
              </a:spcAft>
              <a:buFont typeface="Arial" panose="020B0604020202020204" pitchFamily="34" charset="0"/>
              <a:buChar char="•"/>
            </a:pPr>
            <a:endParaRPr lang="en-GB" sz="1300" b="0" dirty="0">
              <a:solidFill>
                <a:srgbClr val="004C6B"/>
              </a:solidFill>
              <a:cs typeface="Calibri" panose="020F0502020204030204" pitchFamily="34" charset="0"/>
            </a:endParaRPr>
          </a:p>
          <a:p>
            <a:pPr>
              <a:lnSpc>
                <a:spcPct val="108000"/>
              </a:lnSpc>
              <a:spcAft>
                <a:spcPts val="300"/>
              </a:spcAft>
            </a:pPr>
            <a:endParaRPr lang="en-GB" sz="1300" b="0" dirty="0"/>
          </a:p>
        </p:txBody>
      </p:sp>
      <p:sp>
        <p:nvSpPr>
          <p:cNvPr id="7" name="Footer Placeholder 16">
            <a:extLst>
              <a:ext uri="{FF2B5EF4-FFF2-40B4-BE49-F238E27FC236}">
                <a16:creationId xmlns:a16="http://schemas.microsoft.com/office/drawing/2014/main" id="{B0D61A80-3313-3656-8A34-DC63A0534D29}"/>
              </a:ext>
            </a:extLst>
          </p:cNvPr>
          <p:cNvSpPr>
            <a:spLocks noGrp="1"/>
          </p:cNvSpPr>
          <p:nvPr>
            <p:ph type="ftr" sz="quarter" idx="11"/>
          </p:nvPr>
        </p:nvSpPr>
        <p:spPr>
          <a:xfrm>
            <a:off x="368263" y="6328855"/>
            <a:ext cx="3723445" cy="360000"/>
          </a:xfrm>
        </p:spPr>
        <p:txBody>
          <a:bodyPr/>
          <a:lstStyle/>
          <a:p>
            <a:r>
              <a:rPr lang="en-GB" noProof="0" dirty="0"/>
              <a:t>Staff and Sussex Patients View on Access to GP-led Service</a:t>
            </a:r>
          </a:p>
          <a:p>
            <a:r>
              <a:rPr lang="en-GB" noProof="0" dirty="0"/>
              <a:t>May 2022</a:t>
            </a:r>
          </a:p>
        </p:txBody>
      </p:sp>
    </p:spTree>
    <p:extLst>
      <p:ext uri="{BB962C8B-B14F-4D97-AF65-F5344CB8AC3E}">
        <p14:creationId xmlns:p14="http://schemas.microsoft.com/office/powerpoint/2010/main" val="363036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F953CD2-F29C-4DED-8683-6E2E8B5846B1}"/>
              </a:ext>
            </a:extLst>
          </p:cNvPr>
          <p:cNvSpPr>
            <a:spLocks noGrp="1"/>
          </p:cNvSpPr>
          <p:nvPr>
            <p:ph type="title"/>
          </p:nvPr>
        </p:nvSpPr>
        <p:spPr>
          <a:xfrm>
            <a:off x="240460" y="279000"/>
            <a:ext cx="8663079" cy="468000"/>
          </a:xfrm>
        </p:spPr>
        <p:txBody>
          <a:bodyPr/>
          <a:lstStyle/>
          <a:p>
            <a:r>
              <a:rPr lang="en-GB" sz="2300" dirty="0">
                <a:latin typeface="+mj-lt"/>
                <a:cs typeface="Times New Roman" panose="02020603050405020304" pitchFamily="18" charset="0"/>
              </a:rPr>
              <a:t>NHS England 2022/23 National Priorities</a:t>
            </a:r>
            <a:endParaRPr lang="en-US" sz="2300" dirty="0">
              <a:latin typeface="+mj-lt"/>
            </a:endParaRPr>
          </a:p>
        </p:txBody>
      </p:sp>
      <p:sp>
        <p:nvSpPr>
          <p:cNvPr id="14" name="Slide Number Placeholder 4">
            <a:extLst>
              <a:ext uri="{FF2B5EF4-FFF2-40B4-BE49-F238E27FC236}">
                <a16:creationId xmlns:a16="http://schemas.microsoft.com/office/drawing/2014/main" id="{F538F43B-A840-4127-A038-D88ACDC3FFBF}"/>
              </a:ext>
            </a:extLst>
          </p:cNvPr>
          <p:cNvSpPr>
            <a:spLocks noGrp="1"/>
          </p:cNvSpPr>
          <p:nvPr>
            <p:ph type="sldNum" sz="quarter" idx="12"/>
          </p:nvPr>
        </p:nvSpPr>
        <p:spPr>
          <a:xfrm>
            <a:off x="8227507" y="6339416"/>
            <a:ext cx="540000" cy="216000"/>
          </a:xfrm>
        </p:spPr>
        <p:txBody>
          <a:bodyPr/>
          <a:lstStyle/>
          <a:p>
            <a:pPr>
              <a:spcAft>
                <a:spcPts val="600"/>
              </a:spcAft>
            </a:pPr>
            <a:fld id="{9295DF58-4118-4551-8C61-1A7ED177FA2D}" type="slidenum">
              <a:rPr lang="en-GB" noProof="0" smtClean="0"/>
              <a:pPr>
                <a:spcAft>
                  <a:spcPts val="600"/>
                </a:spcAft>
              </a:pPr>
              <a:t>37</a:t>
            </a:fld>
            <a:endParaRPr lang="en-GB" noProof="0"/>
          </a:p>
        </p:txBody>
      </p:sp>
      <p:sp>
        <p:nvSpPr>
          <p:cNvPr id="4" name="Title" hidden="1"/>
          <p:cNvSpPr>
            <a:spLocks noGrp="1"/>
          </p:cNvSpPr>
          <p:nvPr>
            <p:ph type="title"/>
          </p:nvPr>
        </p:nvSpPr>
        <p:spPr/>
        <p:txBody>
          <a:bodyPr/>
          <a:lstStyle/>
          <a:p>
            <a:r>
              <a:t>Page 3</a:t>
            </a:r>
          </a:p>
        </p:txBody>
      </p:sp>
      <p:sp>
        <p:nvSpPr>
          <p:cNvPr id="6" name="Content Placeholder 6">
            <a:extLst>
              <a:ext uri="{FF2B5EF4-FFF2-40B4-BE49-F238E27FC236}">
                <a16:creationId xmlns:a16="http://schemas.microsoft.com/office/drawing/2014/main" id="{0E5A9677-6718-6AD0-DADD-8409EE05AA89}"/>
              </a:ext>
            </a:extLst>
          </p:cNvPr>
          <p:cNvSpPr>
            <a:spLocks noGrp="1"/>
          </p:cNvSpPr>
          <p:nvPr>
            <p:ph idx="1"/>
          </p:nvPr>
        </p:nvSpPr>
        <p:spPr>
          <a:xfrm>
            <a:off x="240460" y="747000"/>
            <a:ext cx="8663080" cy="5364000"/>
          </a:xfrm>
        </p:spPr>
        <p:txBody>
          <a:bodyPr/>
          <a:lstStyle/>
          <a:p>
            <a:pPr>
              <a:lnSpc>
                <a:spcPct val="108000"/>
              </a:lnSpc>
              <a:spcAft>
                <a:spcPts val="300"/>
              </a:spcAft>
            </a:pPr>
            <a:endParaRPr lang="en-GB" sz="1300" dirty="0">
              <a:cs typeface="Calibri" panose="020F0502020204030204" pitchFamily="34" charset="0"/>
            </a:endParaRPr>
          </a:p>
          <a:p>
            <a:pPr>
              <a:lnSpc>
                <a:spcPct val="108000"/>
              </a:lnSpc>
              <a:spcAft>
                <a:spcPts val="300"/>
              </a:spcAft>
            </a:pPr>
            <a:r>
              <a:rPr lang="en-GB" sz="1300" b="1" dirty="0">
                <a:solidFill>
                  <a:srgbClr val="E73E97"/>
                </a:solidFill>
                <a:cs typeface="Calibri" panose="020F0502020204030204" pitchFamily="34" charset="0"/>
              </a:rPr>
              <a:t>Planning Priority </a:t>
            </a:r>
            <a:r>
              <a:rPr lang="en-GB" sz="1300" dirty="0">
                <a:cs typeface="Calibri" panose="020F0502020204030204" pitchFamily="34" charset="0"/>
              </a:rPr>
              <a:t>– Invest in the workforce</a:t>
            </a:r>
          </a:p>
          <a:p>
            <a:pPr>
              <a:lnSpc>
                <a:spcPct val="108000"/>
              </a:lnSpc>
              <a:spcAft>
                <a:spcPts val="300"/>
              </a:spcAft>
            </a:pPr>
            <a:endParaRPr lang="en-GB" sz="1300" dirty="0">
              <a:cs typeface="Calibri" panose="020F0502020204030204" pitchFamily="34" charset="0"/>
            </a:endParaRPr>
          </a:p>
          <a:p>
            <a:pPr>
              <a:lnSpc>
                <a:spcPct val="108000"/>
              </a:lnSpc>
              <a:spcAft>
                <a:spcPts val="300"/>
              </a:spcAft>
            </a:pPr>
            <a:r>
              <a:rPr lang="en-GB" sz="1400" b="1" dirty="0">
                <a:solidFill>
                  <a:srgbClr val="606060"/>
                </a:solidFill>
                <a:cs typeface="Calibri" panose="020F0502020204030204" pitchFamily="34" charset="0"/>
              </a:rPr>
              <a:t>Ask of primary care:</a:t>
            </a:r>
          </a:p>
          <a:p>
            <a:pPr marL="285750" indent="-285750">
              <a:lnSpc>
                <a:spcPct val="108000"/>
              </a:lnSpc>
              <a:spcAft>
                <a:spcPts val="300"/>
              </a:spcAft>
              <a:buFont typeface="Arial" panose="020B0604020202020204" pitchFamily="34" charset="0"/>
              <a:buChar char="•"/>
            </a:pPr>
            <a:r>
              <a:rPr lang="en-GB" sz="1300" dirty="0">
                <a:solidFill>
                  <a:srgbClr val="004C6B"/>
                </a:solidFill>
                <a:cs typeface="Calibri" panose="020F0502020204030204" pitchFamily="34" charset="0"/>
              </a:rPr>
              <a:t>Accelerate the introduction of new roles such as anaesthetic associates and first contact practitioners and expanding advanced clinical practitioners.</a:t>
            </a:r>
          </a:p>
          <a:p>
            <a:pPr marL="285750" indent="-285750">
              <a:lnSpc>
                <a:spcPct val="108000"/>
              </a:lnSpc>
              <a:spcAft>
                <a:spcPts val="300"/>
              </a:spcAft>
              <a:buFont typeface="Arial" panose="020B0604020202020204" pitchFamily="34" charset="0"/>
              <a:buChar char="•"/>
            </a:pPr>
            <a:r>
              <a:rPr lang="en-GB" sz="1300" dirty="0">
                <a:solidFill>
                  <a:srgbClr val="004C6B"/>
                </a:solidFill>
                <a:cs typeface="Calibri" panose="020F0502020204030204" pitchFamily="34" charset="0"/>
              </a:rPr>
              <a:t>Develop the workforce required to deliver multidisciplinary care closer to home, including supporting the rollout of virtual wards and discharge to assess models</a:t>
            </a:r>
          </a:p>
          <a:p>
            <a:pPr>
              <a:lnSpc>
                <a:spcPct val="108000"/>
              </a:lnSpc>
              <a:spcAft>
                <a:spcPts val="300"/>
              </a:spcAft>
            </a:pPr>
            <a:endParaRPr lang="en-GB" sz="1300" b="0" dirty="0">
              <a:solidFill>
                <a:srgbClr val="004C6B"/>
              </a:solidFill>
              <a:cs typeface="Calibri" panose="020F0502020204030204" pitchFamily="34" charset="0"/>
            </a:endParaRPr>
          </a:p>
          <a:p>
            <a:pPr>
              <a:lnSpc>
                <a:spcPct val="108000"/>
              </a:lnSpc>
              <a:spcAft>
                <a:spcPts val="300"/>
              </a:spcAft>
            </a:pPr>
            <a:r>
              <a:rPr lang="en-GB" sz="1300" b="1" dirty="0">
                <a:solidFill>
                  <a:srgbClr val="E73E97"/>
                </a:solidFill>
                <a:cs typeface="Calibri" panose="020F0502020204030204" pitchFamily="34" charset="0"/>
              </a:rPr>
              <a:t>Planning Priority </a:t>
            </a:r>
            <a:r>
              <a:rPr lang="en-GB" sz="1300" dirty="0">
                <a:cs typeface="Calibri" panose="020F0502020204030204" pitchFamily="34" charset="0"/>
              </a:rPr>
              <a:t>– More effective response to Covid-19</a:t>
            </a:r>
          </a:p>
          <a:p>
            <a:pPr>
              <a:lnSpc>
                <a:spcPct val="108000"/>
              </a:lnSpc>
              <a:spcAft>
                <a:spcPts val="300"/>
              </a:spcAft>
            </a:pPr>
            <a:endParaRPr lang="en-GB" sz="1300" dirty="0">
              <a:cs typeface="Calibri" panose="020F0502020204030204" pitchFamily="34" charset="0"/>
            </a:endParaRPr>
          </a:p>
          <a:p>
            <a:pPr>
              <a:lnSpc>
                <a:spcPct val="108000"/>
              </a:lnSpc>
              <a:spcAft>
                <a:spcPts val="300"/>
              </a:spcAft>
            </a:pPr>
            <a:r>
              <a:rPr lang="en-GB" sz="1400" b="1" dirty="0">
                <a:solidFill>
                  <a:srgbClr val="606060"/>
                </a:solidFill>
                <a:cs typeface="Calibri" panose="020F0502020204030204" pitchFamily="34" charset="0"/>
              </a:rPr>
              <a:t>Ask of primary care:</a:t>
            </a:r>
          </a:p>
          <a:p>
            <a:pPr marL="285750" indent="-285750">
              <a:lnSpc>
                <a:spcPct val="108000"/>
              </a:lnSpc>
              <a:spcAft>
                <a:spcPts val="300"/>
              </a:spcAft>
              <a:buFont typeface="Arial" panose="020B0604020202020204" pitchFamily="34" charset="0"/>
              <a:buChar char="•"/>
            </a:pPr>
            <a:r>
              <a:rPr lang="en-GB" sz="1300" b="0" dirty="0">
                <a:effectLst/>
                <a:ea typeface="Calibri" panose="020F0502020204030204" pitchFamily="34" charset="0"/>
                <a:cs typeface="Times New Roman" panose="02020603050405020304" pitchFamily="18" charset="0"/>
              </a:rPr>
              <a:t>Delivery of the vaccine programme, planning to maintain the infrastructure that underpins our ability to respond as needed.</a:t>
            </a:r>
          </a:p>
          <a:p>
            <a:pPr>
              <a:lnSpc>
                <a:spcPct val="108000"/>
              </a:lnSpc>
              <a:spcAft>
                <a:spcPts val="300"/>
              </a:spcAft>
            </a:pPr>
            <a:endParaRPr lang="en-GB" sz="1300" b="1" dirty="0">
              <a:solidFill>
                <a:srgbClr val="002060"/>
              </a:solidFill>
              <a:cs typeface="Times New Roman" panose="02020603050405020304" pitchFamily="18" charset="0"/>
            </a:endParaRPr>
          </a:p>
          <a:p>
            <a:pPr>
              <a:lnSpc>
                <a:spcPct val="108000"/>
              </a:lnSpc>
              <a:spcAft>
                <a:spcPts val="300"/>
              </a:spcAft>
            </a:pPr>
            <a:r>
              <a:rPr lang="en-GB" sz="1300" b="1" dirty="0">
                <a:solidFill>
                  <a:srgbClr val="E73E97"/>
                </a:solidFill>
                <a:cs typeface="Calibri" panose="020F0502020204030204" pitchFamily="34" charset="0"/>
              </a:rPr>
              <a:t>Planning Priority </a:t>
            </a:r>
            <a:r>
              <a:rPr lang="en-GB" sz="1300" dirty="0">
                <a:cs typeface="Calibri" panose="020F0502020204030204" pitchFamily="34" charset="0"/>
              </a:rPr>
              <a:t>– Use of digital technologies to transform patient care</a:t>
            </a:r>
          </a:p>
          <a:p>
            <a:pPr>
              <a:lnSpc>
                <a:spcPct val="108000"/>
              </a:lnSpc>
              <a:spcAft>
                <a:spcPts val="300"/>
              </a:spcAft>
            </a:pPr>
            <a:endParaRPr lang="en-GB" sz="1300" dirty="0">
              <a:effectLst/>
              <a:ea typeface="Calibri" panose="020F0502020204030204" pitchFamily="34" charset="0"/>
              <a:cs typeface="Calibri" panose="020F0502020204030204" pitchFamily="34" charset="0"/>
            </a:endParaRPr>
          </a:p>
          <a:p>
            <a:pPr>
              <a:lnSpc>
                <a:spcPct val="108000"/>
              </a:lnSpc>
              <a:spcAft>
                <a:spcPts val="300"/>
              </a:spcAft>
            </a:pPr>
            <a:r>
              <a:rPr lang="en-GB" sz="1400" b="1" dirty="0">
                <a:solidFill>
                  <a:srgbClr val="606060"/>
                </a:solidFill>
                <a:cs typeface="Calibri" panose="020F0502020204030204" pitchFamily="34" charset="0"/>
              </a:rPr>
              <a:t>Ask of primary care:</a:t>
            </a:r>
          </a:p>
          <a:p>
            <a:pPr marL="285750" indent="-285750">
              <a:lnSpc>
                <a:spcPct val="108000"/>
              </a:lnSpc>
              <a:spcAft>
                <a:spcPts val="300"/>
              </a:spcAft>
              <a:buFont typeface="Arial" panose="020B0604020202020204" pitchFamily="34" charset="0"/>
              <a:buChar char="•"/>
            </a:pPr>
            <a:r>
              <a:rPr lang="en-GB" sz="1300" b="0" dirty="0">
                <a:effectLst/>
                <a:ea typeface="Calibri" panose="020F0502020204030204" pitchFamily="34" charset="0"/>
                <a:cs typeface="Times New Roman" panose="02020603050405020304" pitchFamily="18" charset="0"/>
              </a:rPr>
              <a:t>Increase adult registration with the NHS app and NHS UK as part of continued use of digital technology to transform the delivery of care.</a:t>
            </a:r>
          </a:p>
          <a:p>
            <a:pPr>
              <a:lnSpc>
                <a:spcPct val="108000"/>
              </a:lnSpc>
              <a:spcAft>
                <a:spcPts val="300"/>
              </a:spcAft>
            </a:pPr>
            <a:endParaRPr lang="en-GB" sz="1300" b="0" dirty="0"/>
          </a:p>
        </p:txBody>
      </p:sp>
      <p:sp>
        <p:nvSpPr>
          <p:cNvPr id="7" name="Footer Placeholder 16">
            <a:extLst>
              <a:ext uri="{FF2B5EF4-FFF2-40B4-BE49-F238E27FC236}">
                <a16:creationId xmlns:a16="http://schemas.microsoft.com/office/drawing/2014/main" id="{05F79D38-C2E6-DC9B-9D0E-0C2DC499106A}"/>
              </a:ext>
            </a:extLst>
          </p:cNvPr>
          <p:cNvSpPr>
            <a:spLocks noGrp="1"/>
          </p:cNvSpPr>
          <p:nvPr>
            <p:ph type="ftr" sz="quarter" idx="11"/>
          </p:nvPr>
        </p:nvSpPr>
        <p:spPr>
          <a:xfrm>
            <a:off x="368263" y="6328855"/>
            <a:ext cx="3723445" cy="360000"/>
          </a:xfrm>
        </p:spPr>
        <p:txBody>
          <a:bodyPr/>
          <a:lstStyle/>
          <a:p>
            <a:r>
              <a:rPr lang="en-GB" noProof="0" dirty="0"/>
              <a:t>Staff and Sussex Patients View on Access to GP-led Service</a:t>
            </a:r>
          </a:p>
          <a:p>
            <a:r>
              <a:rPr lang="en-GB" noProof="0" dirty="0"/>
              <a:t>May 2022</a:t>
            </a:r>
          </a:p>
        </p:txBody>
      </p:sp>
    </p:spTree>
    <p:extLst>
      <p:ext uri="{BB962C8B-B14F-4D97-AF65-F5344CB8AC3E}">
        <p14:creationId xmlns:p14="http://schemas.microsoft.com/office/powerpoint/2010/main" val="42843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F953CD2-F29C-4DED-8683-6E2E8B5846B1}"/>
              </a:ext>
            </a:extLst>
          </p:cNvPr>
          <p:cNvSpPr>
            <a:spLocks noGrp="1"/>
          </p:cNvSpPr>
          <p:nvPr>
            <p:ph type="title"/>
          </p:nvPr>
        </p:nvSpPr>
        <p:spPr>
          <a:xfrm>
            <a:off x="137221" y="205555"/>
            <a:ext cx="8527047" cy="468000"/>
          </a:xfrm>
        </p:spPr>
        <p:txBody>
          <a:bodyPr/>
          <a:lstStyle/>
          <a:p>
            <a:r>
              <a:rPr lang="en-GB" sz="2300" dirty="0">
                <a:latin typeface="+mj-lt"/>
                <a:cs typeface="Times New Roman" panose="02020603050405020304" pitchFamily="18" charset="0"/>
              </a:rPr>
              <a:t>NHS England 2022/23 National Priorities</a:t>
            </a:r>
            <a:endParaRPr lang="en-US" sz="2300" dirty="0">
              <a:latin typeface="+mj-lt"/>
            </a:endParaRPr>
          </a:p>
        </p:txBody>
      </p:sp>
      <p:sp>
        <p:nvSpPr>
          <p:cNvPr id="14" name="Slide Number Placeholder 4">
            <a:extLst>
              <a:ext uri="{FF2B5EF4-FFF2-40B4-BE49-F238E27FC236}">
                <a16:creationId xmlns:a16="http://schemas.microsoft.com/office/drawing/2014/main" id="{F538F43B-A840-4127-A038-D88ACDC3FFBF}"/>
              </a:ext>
            </a:extLst>
          </p:cNvPr>
          <p:cNvSpPr>
            <a:spLocks noGrp="1"/>
          </p:cNvSpPr>
          <p:nvPr>
            <p:ph type="sldNum" sz="quarter" idx="12"/>
          </p:nvPr>
        </p:nvSpPr>
        <p:spPr>
          <a:xfrm>
            <a:off x="8227507" y="6339416"/>
            <a:ext cx="540000" cy="216000"/>
          </a:xfrm>
        </p:spPr>
        <p:txBody>
          <a:bodyPr/>
          <a:lstStyle/>
          <a:p>
            <a:pPr>
              <a:spcAft>
                <a:spcPts val="600"/>
              </a:spcAft>
            </a:pPr>
            <a:fld id="{9295DF58-4118-4551-8C61-1A7ED177FA2D}" type="slidenum">
              <a:rPr lang="en-GB" noProof="0" smtClean="0"/>
              <a:pPr>
                <a:spcAft>
                  <a:spcPts val="600"/>
                </a:spcAft>
              </a:pPr>
              <a:t>38</a:t>
            </a:fld>
            <a:endParaRPr lang="en-GB" noProof="0"/>
          </a:p>
        </p:txBody>
      </p:sp>
      <p:sp>
        <p:nvSpPr>
          <p:cNvPr id="4" name="Title" hidden="1"/>
          <p:cNvSpPr>
            <a:spLocks noGrp="1"/>
          </p:cNvSpPr>
          <p:nvPr>
            <p:ph type="title"/>
          </p:nvPr>
        </p:nvSpPr>
        <p:spPr/>
        <p:txBody>
          <a:bodyPr/>
          <a:lstStyle/>
          <a:p>
            <a:r>
              <a:t>Page 3</a:t>
            </a:r>
          </a:p>
        </p:txBody>
      </p:sp>
      <p:sp>
        <p:nvSpPr>
          <p:cNvPr id="6" name="Content Placeholder 6">
            <a:extLst>
              <a:ext uri="{FF2B5EF4-FFF2-40B4-BE49-F238E27FC236}">
                <a16:creationId xmlns:a16="http://schemas.microsoft.com/office/drawing/2014/main" id="{0E5A9677-6718-6AD0-DADD-8409EE05AA89}"/>
              </a:ext>
            </a:extLst>
          </p:cNvPr>
          <p:cNvSpPr>
            <a:spLocks noGrp="1"/>
          </p:cNvSpPr>
          <p:nvPr>
            <p:ph idx="1"/>
          </p:nvPr>
        </p:nvSpPr>
        <p:spPr>
          <a:xfrm>
            <a:off x="240460" y="379426"/>
            <a:ext cx="8663080" cy="5364000"/>
          </a:xfrm>
        </p:spPr>
        <p:txBody>
          <a:bodyPr/>
          <a:lstStyle/>
          <a:p>
            <a:pPr>
              <a:lnSpc>
                <a:spcPct val="108000"/>
              </a:lnSpc>
              <a:spcAft>
                <a:spcPts val="300"/>
              </a:spcAft>
            </a:pPr>
            <a:endParaRPr lang="en-GB" sz="1300" dirty="0">
              <a:cs typeface="Calibri" panose="020F0502020204030204" pitchFamily="34" charset="0"/>
            </a:endParaRPr>
          </a:p>
          <a:p>
            <a:pPr>
              <a:lnSpc>
                <a:spcPct val="108000"/>
              </a:lnSpc>
              <a:spcAft>
                <a:spcPts val="300"/>
              </a:spcAft>
            </a:pPr>
            <a:r>
              <a:rPr lang="en-GB" sz="1300" b="1" dirty="0">
                <a:solidFill>
                  <a:srgbClr val="E73E97"/>
                </a:solidFill>
                <a:cs typeface="Calibri" panose="020F0502020204030204" pitchFamily="34" charset="0"/>
              </a:rPr>
              <a:t>Planning Priority </a:t>
            </a:r>
            <a:r>
              <a:rPr lang="en-GB" sz="1300" b="0" dirty="0">
                <a:cs typeface="Calibri" panose="020F0502020204030204" pitchFamily="34" charset="0"/>
              </a:rPr>
              <a:t>– Deliver significantly more elective care to tackle the elective backlog (waiting lists), reduce long waits and improve performance against cancer waiting times.</a:t>
            </a:r>
          </a:p>
          <a:p>
            <a:pPr>
              <a:lnSpc>
                <a:spcPct val="108000"/>
              </a:lnSpc>
              <a:spcAft>
                <a:spcPts val="300"/>
              </a:spcAft>
            </a:pPr>
            <a:endParaRPr lang="en-GB" sz="1300" dirty="0">
              <a:cs typeface="Calibri" panose="020F0502020204030204" pitchFamily="34" charset="0"/>
            </a:endParaRPr>
          </a:p>
          <a:p>
            <a:pPr>
              <a:lnSpc>
                <a:spcPct val="108000"/>
              </a:lnSpc>
              <a:spcAft>
                <a:spcPts val="300"/>
              </a:spcAft>
            </a:pPr>
            <a:r>
              <a:rPr lang="en-GB" sz="1400" b="1" dirty="0">
                <a:solidFill>
                  <a:srgbClr val="606060"/>
                </a:solidFill>
                <a:cs typeface="Calibri" panose="020F0502020204030204" pitchFamily="34" charset="0"/>
              </a:rPr>
              <a:t>Ask of primary care:</a:t>
            </a:r>
          </a:p>
          <a:p>
            <a:pPr marL="285750" indent="-285750">
              <a:lnSpc>
                <a:spcPct val="108000"/>
              </a:lnSpc>
              <a:spcAft>
                <a:spcPts val="300"/>
              </a:spcAft>
              <a:buFont typeface="Arial" panose="020B0604020202020204" pitchFamily="34" charset="0"/>
              <a:buChar char="•"/>
            </a:pPr>
            <a:r>
              <a:rPr lang="en-GB" sz="1300" b="0" dirty="0">
                <a:solidFill>
                  <a:srgbClr val="004C6B"/>
                </a:solidFill>
                <a:cs typeface="Calibri" panose="020F0502020204030204" pitchFamily="34" charset="0"/>
              </a:rPr>
              <a:t>Though mainly aimed at secondary care providers, we will need to ensure timely presentation and effective primary acre pathways including:</a:t>
            </a:r>
          </a:p>
          <a:p>
            <a:pPr marL="429750" lvl="1" indent="-285750">
              <a:lnSpc>
                <a:spcPct val="108000"/>
              </a:lnSpc>
              <a:spcAft>
                <a:spcPts val="300"/>
              </a:spcAft>
            </a:pPr>
            <a:r>
              <a:rPr lang="en-GB" sz="1300" dirty="0">
                <a:solidFill>
                  <a:srgbClr val="004C6B"/>
                </a:solidFill>
                <a:cs typeface="Calibri" panose="020F0502020204030204" pitchFamily="34" charset="0"/>
              </a:rPr>
              <a:t>Working with Primary Care Networks to support implementation of early cancer diagnosis as set out in the Network Contract Directed Enhanced Services (DES)</a:t>
            </a:r>
          </a:p>
          <a:p>
            <a:pPr marL="429750" lvl="1" indent="-285750">
              <a:lnSpc>
                <a:spcPct val="108000"/>
              </a:lnSpc>
              <a:spcAft>
                <a:spcPts val="300"/>
              </a:spcAft>
            </a:pPr>
            <a:r>
              <a:rPr lang="en-GB" sz="1300" b="0" dirty="0">
                <a:solidFill>
                  <a:srgbClr val="004C6B"/>
                </a:solidFill>
                <a:cs typeface="Calibri" panose="020F0502020204030204" pitchFamily="34" charset="0"/>
              </a:rPr>
              <a:t>Running local campaigns to complement national advertising to raise public awareness of cancer symptoms and encourage timely presentation </a:t>
            </a:r>
          </a:p>
          <a:p>
            <a:pPr>
              <a:lnSpc>
                <a:spcPct val="108000"/>
              </a:lnSpc>
              <a:spcAft>
                <a:spcPts val="300"/>
              </a:spcAft>
            </a:pPr>
            <a:endParaRPr lang="en-GB" sz="1300" b="0" dirty="0">
              <a:solidFill>
                <a:srgbClr val="E73E97"/>
              </a:solidFill>
              <a:cs typeface="Calibri" panose="020F0502020204030204" pitchFamily="34" charset="0"/>
            </a:endParaRPr>
          </a:p>
          <a:p>
            <a:pPr>
              <a:lnSpc>
                <a:spcPct val="108000"/>
              </a:lnSpc>
              <a:spcAft>
                <a:spcPts val="300"/>
              </a:spcAft>
            </a:pPr>
            <a:r>
              <a:rPr lang="en-GB" sz="1300" b="1" dirty="0">
                <a:solidFill>
                  <a:srgbClr val="E73E97"/>
                </a:solidFill>
                <a:cs typeface="Calibri" panose="020F0502020204030204" pitchFamily="34" charset="0"/>
              </a:rPr>
              <a:t>Planning Priority </a:t>
            </a:r>
            <a:r>
              <a:rPr lang="en-GB" sz="1300" b="0" dirty="0">
                <a:cs typeface="Calibri" panose="020F0502020204030204" pitchFamily="34" charset="0"/>
              </a:rPr>
              <a:t>– Improve the responsiveness of urgent and emergency care and build community care capacity</a:t>
            </a:r>
          </a:p>
          <a:p>
            <a:pPr>
              <a:lnSpc>
                <a:spcPct val="108000"/>
              </a:lnSpc>
              <a:spcAft>
                <a:spcPts val="300"/>
              </a:spcAft>
            </a:pPr>
            <a:endParaRPr lang="en-GB" sz="1300" dirty="0">
              <a:cs typeface="Calibri" panose="020F0502020204030204" pitchFamily="34" charset="0"/>
            </a:endParaRPr>
          </a:p>
          <a:p>
            <a:pPr>
              <a:lnSpc>
                <a:spcPct val="108000"/>
              </a:lnSpc>
              <a:spcAft>
                <a:spcPts val="300"/>
              </a:spcAft>
            </a:pPr>
            <a:r>
              <a:rPr lang="en-GB" sz="1400" b="1" dirty="0">
                <a:solidFill>
                  <a:srgbClr val="606060"/>
                </a:solidFill>
                <a:cs typeface="Calibri" panose="020F0502020204030204" pitchFamily="34" charset="0"/>
              </a:rPr>
              <a:t>Ask of primary care:</a:t>
            </a:r>
          </a:p>
          <a:p>
            <a:pPr marL="285750" indent="-285750">
              <a:lnSpc>
                <a:spcPct val="108000"/>
              </a:lnSpc>
              <a:spcAft>
                <a:spcPts val="300"/>
              </a:spcAft>
              <a:buFont typeface="Arial" panose="020B0604020202020204" pitchFamily="34" charset="0"/>
              <a:buChar char="•"/>
            </a:pPr>
            <a:r>
              <a:rPr lang="en-GB" sz="1300" b="0" dirty="0">
                <a:solidFill>
                  <a:srgbClr val="002060"/>
                </a:solidFill>
                <a:cs typeface="Times New Roman" panose="02020603050405020304" pitchFamily="18" charset="0"/>
              </a:rPr>
              <a:t>Prevent inappropriate attendance at Emergency Departments</a:t>
            </a:r>
          </a:p>
          <a:p>
            <a:pPr marL="285750" indent="-285750">
              <a:lnSpc>
                <a:spcPct val="108000"/>
              </a:lnSpc>
              <a:spcAft>
                <a:spcPts val="300"/>
              </a:spcAft>
              <a:buFont typeface="Arial" panose="020B0604020202020204" pitchFamily="34" charset="0"/>
              <a:buChar char="•"/>
            </a:pPr>
            <a:r>
              <a:rPr lang="en-GB" sz="1300" dirty="0">
                <a:solidFill>
                  <a:srgbClr val="002060"/>
                </a:solidFill>
                <a:cs typeface="Times New Roman" panose="02020603050405020304" pitchFamily="18" charset="0"/>
              </a:rPr>
              <a:t>Reduce length of hospital stay</a:t>
            </a:r>
          </a:p>
          <a:p>
            <a:pPr marL="285750" indent="-285750">
              <a:lnSpc>
                <a:spcPct val="108000"/>
              </a:lnSpc>
              <a:spcAft>
                <a:spcPts val="300"/>
              </a:spcAft>
              <a:buFont typeface="Arial" panose="020B0604020202020204" pitchFamily="34" charset="0"/>
              <a:buChar char="•"/>
            </a:pPr>
            <a:r>
              <a:rPr lang="en-GB" sz="1300" b="0" dirty="0">
                <a:solidFill>
                  <a:srgbClr val="002060"/>
                </a:solidFill>
                <a:cs typeface="Times New Roman" panose="02020603050405020304" pitchFamily="18" charset="0"/>
              </a:rPr>
              <a:t>Deliver more capacity at home and improve hospital discharge</a:t>
            </a:r>
          </a:p>
          <a:p>
            <a:pPr marL="285750" indent="-285750">
              <a:lnSpc>
                <a:spcPct val="108000"/>
              </a:lnSpc>
              <a:spcAft>
                <a:spcPts val="300"/>
              </a:spcAft>
              <a:buFont typeface="Arial" panose="020B0604020202020204" pitchFamily="34" charset="0"/>
              <a:buChar char="•"/>
            </a:pPr>
            <a:r>
              <a:rPr lang="en-GB" sz="1300" dirty="0">
                <a:solidFill>
                  <a:srgbClr val="002060"/>
                </a:solidFill>
                <a:cs typeface="Times New Roman" panose="02020603050405020304" pitchFamily="18" charset="0"/>
              </a:rPr>
              <a:t>Virtual wards to be expanded to managing patients with Covid-19, acute respiratory infections, urinary tract infections, chronic obstructive pulmonary disease and complex presentations such as those living with frailty. </a:t>
            </a:r>
            <a:endParaRPr lang="en-GB" sz="1300" b="0" dirty="0">
              <a:solidFill>
                <a:srgbClr val="002060"/>
              </a:solidFill>
              <a:cs typeface="Times New Roman" panose="02020603050405020304" pitchFamily="18" charset="0"/>
            </a:endParaRPr>
          </a:p>
          <a:p>
            <a:pPr>
              <a:lnSpc>
                <a:spcPct val="108000"/>
              </a:lnSpc>
              <a:spcAft>
                <a:spcPts val="300"/>
              </a:spcAft>
            </a:pPr>
            <a:endParaRPr lang="en-GB" sz="1300" b="0" dirty="0">
              <a:solidFill>
                <a:srgbClr val="002060"/>
              </a:solidFill>
              <a:cs typeface="Times New Roman" panose="02020603050405020304" pitchFamily="18" charset="0"/>
            </a:endParaRPr>
          </a:p>
          <a:p>
            <a:pPr>
              <a:lnSpc>
                <a:spcPct val="108000"/>
              </a:lnSpc>
              <a:spcAft>
                <a:spcPts val="300"/>
              </a:spcAft>
            </a:pPr>
            <a:endParaRPr lang="en-GB" sz="1300" b="0" dirty="0"/>
          </a:p>
        </p:txBody>
      </p:sp>
      <p:sp>
        <p:nvSpPr>
          <p:cNvPr id="7" name="Footer Placeholder 16">
            <a:extLst>
              <a:ext uri="{FF2B5EF4-FFF2-40B4-BE49-F238E27FC236}">
                <a16:creationId xmlns:a16="http://schemas.microsoft.com/office/drawing/2014/main" id="{444C7A66-EEDD-A681-6CE3-2C332AD6E291}"/>
              </a:ext>
            </a:extLst>
          </p:cNvPr>
          <p:cNvSpPr>
            <a:spLocks noGrp="1"/>
          </p:cNvSpPr>
          <p:nvPr>
            <p:ph type="ftr" sz="quarter" idx="11"/>
          </p:nvPr>
        </p:nvSpPr>
        <p:spPr>
          <a:xfrm>
            <a:off x="368263" y="6328855"/>
            <a:ext cx="3723445" cy="360000"/>
          </a:xfrm>
        </p:spPr>
        <p:txBody>
          <a:bodyPr/>
          <a:lstStyle/>
          <a:p>
            <a:r>
              <a:rPr lang="en-GB" noProof="0" dirty="0"/>
              <a:t>Staff and Sussex Patients View on Access to GP-led Service</a:t>
            </a:r>
          </a:p>
          <a:p>
            <a:r>
              <a:rPr lang="en-GB" noProof="0" dirty="0"/>
              <a:t>May 2022</a:t>
            </a:r>
          </a:p>
        </p:txBody>
      </p:sp>
    </p:spTree>
    <p:extLst>
      <p:ext uri="{BB962C8B-B14F-4D97-AF65-F5344CB8AC3E}">
        <p14:creationId xmlns:p14="http://schemas.microsoft.com/office/powerpoint/2010/main" val="2924071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F953CD2-F29C-4DED-8683-6E2E8B5846B1}"/>
              </a:ext>
            </a:extLst>
          </p:cNvPr>
          <p:cNvSpPr>
            <a:spLocks noGrp="1"/>
          </p:cNvSpPr>
          <p:nvPr>
            <p:ph type="title"/>
          </p:nvPr>
        </p:nvSpPr>
        <p:spPr>
          <a:xfrm>
            <a:off x="240460" y="169145"/>
            <a:ext cx="8527047" cy="468000"/>
          </a:xfrm>
        </p:spPr>
        <p:txBody>
          <a:bodyPr/>
          <a:lstStyle/>
          <a:p>
            <a:r>
              <a:rPr lang="en-GB" sz="2300" dirty="0">
                <a:latin typeface="+mj-lt"/>
                <a:cs typeface="Times New Roman" panose="02020603050405020304" pitchFamily="18" charset="0"/>
              </a:rPr>
              <a:t>NHS England 2022/23 National Priorities</a:t>
            </a:r>
            <a:endParaRPr lang="en-US" sz="2300" dirty="0">
              <a:latin typeface="+mj-lt"/>
            </a:endParaRPr>
          </a:p>
        </p:txBody>
      </p:sp>
      <p:sp>
        <p:nvSpPr>
          <p:cNvPr id="14" name="Slide Number Placeholder 4">
            <a:extLst>
              <a:ext uri="{FF2B5EF4-FFF2-40B4-BE49-F238E27FC236}">
                <a16:creationId xmlns:a16="http://schemas.microsoft.com/office/drawing/2014/main" id="{F538F43B-A840-4127-A038-D88ACDC3FFBF}"/>
              </a:ext>
            </a:extLst>
          </p:cNvPr>
          <p:cNvSpPr>
            <a:spLocks noGrp="1"/>
          </p:cNvSpPr>
          <p:nvPr>
            <p:ph type="sldNum" sz="quarter" idx="12"/>
          </p:nvPr>
        </p:nvSpPr>
        <p:spPr>
          <a:xfrm>
            <a:off x="8227507" y="6339416"/>
            <a:ext cx="540000" cy="216000"/>
          </a:xfrm>
        </p:spPr>
        <p:txBody>
          <a:bodyPr/>
          <a:lstStyle/>
          <a:p>
            <a:pPr>
              <a:spcAft>
                <a:spcPts val="600"/>
              </a:spcAft>
            </a:pPr>
            <a:fld id="{9295DF58-4118-4551-8C61-1A7ED177FA2D}" type="slidenum">
              <a:rPr lang="en-GB" noProof="0" smtClean="0"/>
              <a:pPr>
                <a:spcAft>
                  <a:spcPts val="600"/>
                </a:spcAft>
              </a:pPr>
              <a:t>39</a:t>
            </a:fld>
            <a:endParaRPr lang="en-GB" noProof="0"/>
          </a:p>
        </p:txBody>
      </p:sp>
      <p:sp>
        <p:nvSpPr>
          <p:cNvPr id="4" name="Title" hidden="1"/>
          <p:cNvSpPr>
            <a:spLocks noGrp="1"/>
          </p:cNvSpPr>
          <p:nvPr>
            <p:ph type="title"/>
          </p:nvPr>
        </p:nvSpPr>
        <p:spPr/>
        <p:txBody>
          <a:bodyPr/>
          <a:lstStyle/>
          <a:p>
            <a:r>
              <a:t>Page 3</a:t>
            </a:r>
          </a:p>
        </p:txBody>
      </p:sp>
      <p:sp>
        <p:nvSpPr>
          <p:cNvPr id="6" name="Content Placeholder 6">
            <a:extLst>
              <a:ext uri="{FF2B5EF4-FFF2-40B4-BE49-F238E27FC236}">
                <a16:creationId xmlns:a16="http://schemas.microsoft.com/office/drawing/2014/main" id="{0E5A9677-6718-6AD0-DADD-8409EE05AA89}"/>
              </a:ext>
            </a:extLst>
          </p:cNvPr>
          <p:cNvSpPr>
            <a:spLocks noGrp="1"/>
          </p:cNvSpPr>
          <p:nvPr>
            <p:ph idx="1"/>
          </p:nvPr>
        </p:nvSpPr>
        <p:spPr>
          <a:xfrm>
            <a:off x="240460" y="379426"/>
            <a:ext cx="8663080" cy="5364000"/>
          </a:xfrm>
        </p:spPr>
        <p:txBody>
          <a:bodyPr/>
          <a:lstStyle/>
          <a:p>
            <a:pPr>
              <a:lnSpc>
                <a:spcPct val="108000"/>
              </a:lnSpc>
              <a:spcAft>
                <a:spcPts val="300"/>
              </a:spcAft>
            </a:pPr>
            <a:endParaRPr lang="en-GB" sz="1300" dirty="0">
              <a:cs typeface="Calibri" panose="020F0502020204030204" pitchFamily="34" charset="0"/>
            </a:endParaRPr>
          </a:p>
          <a:p>
            <a:pPr>
              <a:lnSpc>
                <a:spcPct val="108000"/>
              </a:lnSpc>
              <a:spcAft>
                <a:spcPts val="300"/>
              </a:spcAft>
            </a:pPr>
            <a:r>
              <a:rPr lang="en-GB" sz="1300" b="1" dirty="0">
                <a:solidFill>
                  <a:srgbClr val="E73E97"/>
                </a:solidFill>
                <a:cs typeface="Calibri" panose="020F0502020204030204" pitchFamily="34" charset="0"/>
              </a:rPr>
              <a:t>Planning Priority </a:t>
            </a:r>
            <a:r>
              <a:rPr lang="en-GB" sz="1300" b="0" dirty="0">
                <a:cs typeface="Calibri" panose="020F0502020204030204" pitchFamily="34" charset="0"/>
              </a:rPr>
              <a:t>– Improve Mental Health Services</a:t>
            </a:r>
          </a:p>
          <a:p>
            <a:pPr>
              <a:lnSpc>
                <a:spcPct val="108000"/>
              </a:lnSpc>
              <a:spcAft>
                <a:spcPts val="300"/>
              </a:spcAft>
            </a:pPr>
            <a:endParaRPr lang="en-GB" sz="1300" dirty="0">
              <a:cs typeface="Calibri" panose="020F0502020204030204" pitchFamily="34" charset="0"/>
            </a:endParaRPr>
          </a:p>
          <a:p>
            <a:pPr>
              <a:lnSpc>
                <a:spcPct val="108000"/>
              </a:lnSpc>
              <a:spcAft>
                <a:spcPts val="300"/>
              </a:spcAft>
            </a:pPr>
            <a:r>
              <a:rPr lang="en-GB" sz="1400" b="1" dirty="0">
                <a:solidFill>
                  <a:srgbClr val="606060"/>
                </a:solidFill>
                <a:cs typeface="Calibri" panose="020F0502020204030204" pitchFamily="34" charset="0"/>
              </a:rPr>
              <a:t>Ask of primary care:</a:t>
            </a:r>
          </a:p>
          <a:p>
            <a:pPr marL="285750" indent="-285750">
              <a:lnSpc>
                <a:spcPct val="108000"/>
              </a:lnSpc>
              <a:spcAft>
                <a:spcPts val="300"/>
              </a:spcAft>
              <a:buFont typeface="Arial" panose="020B0604020202020204" pitchFamily="34" charset="0"/>
              <a:buChar char="•"/>
            </a:pPr>
            <a:r>
              <a:rPr lang="en-GB" sz="1300" dirty="0">
                <a:solidFill>
                  <a:srgbClr val="004C6B"/>
                </a:solidFill>
                <a:cs typeface="Calibri" panose="020F0502020204030204" pitchFamily="34" charset="0"/>
              </a:rPr>
              <a:t>Improve and expand mental health services and meeting the needs of those with autism and/or learning disabilities.</a:t>
            </a:r>
          </a:p>
          <a:p>
            <a:pPr marL="285750" indent="-285750">
              <a:lnSpc>
                <a:spcPct val="108000"/>
              </a:lnSpc>
              <a:spcAft>
                <a:spcPts val="300"/>
              </a:spcAft>
              <a:buFont typeface="Arial" panose="020B0604020202020204" pitchFamily="34" charset="0"/>
              <a:buChar char="•"/>
            </a:pPr>
            <a:r>
              <a:rPr lang="en-GB" sz="1300" dirty="0">
                <a:solidFill>
                  <a:srgbClr val="004C6B"/>
                </a:solidFill>
                <a:cs typeface="Calibri" panose="020F0502020204030204" pitchFamily="34" charset="0"/>
              </a:rPr>
              <a:t>Primary Care Networks to continue with the use of mental health care practitioner ARRS role</a:t>
            </a:r>
          </a:p>
          <a:p>
            <a:pPr marL="285750" indent="-285750">
              <a:lnSpc>
                <a:spcPct val="108000"/>
              </a:lnSpc>
              <a:spcAft>
                <a:spcPts val="300"/>
              </a:spcAft>
              <a:buFont typeface="Arial" panose="020B0604020202020204" pitchFamily="34" charset="0"/>
              <a:buChar char="•"/>
            </a:pPr>
            <a:r>
              <a:rPr lang="en-GB" sz="1300" dirty="0">
                <a:solidFill>
                  <a:srgbClr val="004C6B"/>
                </a:solidFill>
                <a:cs typeface="Calibri" panose="020F0502020204030204" pitchFamily="34" charset="0"/>
              </a:rPr>
              <a:t>Emphasis on the needs of those with autism and/or learning disabilities, with request for practices to ensure they are able to access primary care, the importance of annual health checks and maintenance of learning disability registers.</a:t>
            </a:r>
          </a:p>
          <a:p>
            <a:pPr>
              <a:lnSpc>
                <a:spcPct val="108000"/>
              </a:lnSpc>
              <a:spcAft>
                <a:spcPts val="300"/>
              </a:spcAft>
            </a:pPr>
            <a:endParaRPr lang="en-GB" sz="1300" b="0" dirty="0">
              <a:solidFill>
                <a:srgbClr val="E73E97"/>
              </a:solidFill>
              <a:cs typeface="Calibri" panose="020F0502020204030204" pitchFamily="34" charset="0"/>
            </a:endParaRPr>
          </a:p>
          <a:p>
            <a:pPr>
              <a:lnSpc>
                <a:spcPct val="108000"/>
              </a:lnSpc>
              <a:spcAft>
                <a:spcPts val="300"/>
              </a:spcAft>
            </a:pPr>
            <a:r>
              <a:rPr lang="en-GB" sz="1300" b="1" dirty="0">
                <a:solidFill>
                  <a:srgbClr val="E73E97"/>
                </a:solidFill>
                <a:cs typeface="Calibri" panose="020F0502020204030204" pitchFamily="34" charset="0"/>
              </a:rPr>
              <a:t>Planning Priority </a:t>
            </a:r>
            <a:r>
              <a:rPr lang="en-GB" sz="1300" b="0" dirty="0">
                <a:cs typeface="Calibri" panose="020F0502020204030204" pitchFamily="34" charset="0"/>
              </a:rPr>
              <a:t>– Develop an approach to population health management</a:t>
            </a:r>
          </a:p>
          <a:p>
            <a:pPr>
              <a:lnSpc>
                <a:spcPct val="108000"/>
              </a:lnSpc>
              <a:spcAft>
                <a:spcPts val="300"/>
              </a:spcAft>
            </a:pPr>
            <a:endParaRPr lang="en-GB" sz="1300" dirty="0">
              <a:cs typeface="Calibri" panose="020F0502020204030204" pitchFamily="34" charset="0"/>
            </a:endParaRPr>
          </a:p>
          <a:p>
            <a:pPr>
              <a:lnSpc>
                <a:spcPct val="108000"/>
              </a:lnSpc>
              <a:spcAft>
                <a:spcPts val="300"/>
              </a:spcAft>
            </a:pPr>
            <a:r>
              <a:rPr lang="en-GB" sz="1400" b="1" dirty="0">
                <a:solidFill>
                  <a:srgbClr val="606060"/>
                </a:solidFill>
                <a:cs typeface="Calibri" panose="020F0502020204030204" pitchFamily="34" charset="0"/>
              </a:rPr>
              <a:t>Ask of primary care:</a:t>
            </a:r>
          </a:p>
          <a:p>
            <a:pPr marL="285750" indent="-285750">
              <a:lnSpc>
                <a:spcPct val="108000"/>
              </a:lnSpc>
              <a:spcAft>
                <a:spcPts val="300"/>
              </a:spcAft>
              <a:buFont typeface="Arial" panose="020B0604020202020204" pitchFamily="34" charset="0"/>
              <a:buChar char="•"/>
            </a:pPr>
            <a:r>
              <a:rPr lang="en-GB" sz="1300" b="0" dirty="0">
                <a:solidFill>
                  <a:srgbClr val="002060"/>
                </a:solidFill>
                <a:cs typeface="Times New Roman" panose="02020603050405020304" pitchFamily="18" charset="0"/>
              </a:rPr>
              <a:t>Utilise improved access to, and quality of data to allow understanding of disease patterns and outcomes to inform patient pathways and patient need.</a:t>
            </a:r>
          </a:p>
          <a:p>
            <a:pPr marL="285750" indent="-285750">
              <a:lnSpc>
                <a:spcPct val="108000"/>
              </a:lnSpc>
              <a:spcAft>
                <a:spcPts val="300"/>
              </a:spcAft>
              <a:buFont typeface="Arial" panose="020B0604020202020204" pitchFamily="34" charset="0"/>
              <a:buChar char="•"/>
            </a:pPr>
            <a:r>
              <a:rPr lang="en-GB" sz="1300" dirty="0">
                <a:solidFill>
                  <a:srgbClr val="002060"/>
                </a:solidFill>
                <a:cs typeface="Times New Roman" panose="02020603050405020304" pitchFamily="18" charset="0"/>
              </a:rPr>
              <a:t>Particular emphasis on using data to inform prevention initiatives as they relate to the </a:t>
            </a:r>
            <a:r>
              <a:rPr lang="en-GB" sz="1300" dirty="0">
                <a:solidFill>
                  <a:srgbClr val="002060"/>
                </a:solidFill>
                <a:cs typeface="Times New Roman" panose="02020603050405020304" pitchFamily="18" charset="0"/>
                <a:hlinkClick r:id="rId3"/>
              </a:rPr>
              <a:t>NHS Long Term Plan</a:t>
            </a:r>
            <a:endParaRPr lang="en-GB" sz="1300" dirty="0">
              <a:solidFill>
                <a:srgbClr val="002060"/>
              </a:solidFill>
              <a:cs typeface="Times New Roman" panose="02020603050405020304" pitchFamily="18" charset="0"/>
            </a:endParaRPr>
          </a:p>
          <a:p>
            <a:pPr marL="285750" indent="-285750">
              <a:lnSpc>
                <a:spcPct val="108000"/>
              </a:lnSpc>
              <a:spcAft>
                <a:spcPts val="300"/>
              </a:spcAft>
              <a:buFont typeface="Arial" panose="020B0604020202020204" pitchFamily="34" charset="0"/>
              <a:buChar char="•"/>
            </a:pPr>
            <a:r>
              <a:rPr lang="en-GB" sz="1300" b="0" dirty="0">
                <a:solidFill>
                  <a:srgbClr val="002060"/>
                </a:solidFill>
                <a:cs typeface="Times New Roman" panose="02020603050405020304" pitchFamily="18" charset="0"/>
              </a:rPr>
              <a:t>Requirement for systems to work to promote prevention, restore the monitoring and management of long term diseases, progress against the NHS Long Term Plan and reduce use of antibiotics.</a:t>
            </a:r>
          </a:p>
          <a:p>
            <a:pPr>
              <a:lnSpc>
                <a:spcPct val="108000"/>
              </a:lnSpc>
              <a:spcAft>
                <a:spcPts val="300"/>
              </a:spcAft>
            </a:pPr>
            <a:endParaRPr lang="en-GB" sz="1300" b="0" dirty="0"/>
          </a:p>
        </p:txBody>
      </p:sp>
      <p:sp>
        <p:nvSpPr>
          <p:cNvPr id="7" name="Footer Placeholder 16">
            <a:extLst>
              <a:ext uri="{FF2B5EF4-FFF2-40B4-BE49-F238E27FC236}">
                <a16:creationId xmlns:a16="http://schemas.microsoft.com/office/drawing/2014/main" id="{6A09CF82-6BC7-F7C9-6BE7-491A64105525}"/>
              </a:ext>
            </a:extLst>
          </p:cNvPr>
          <p:cNvSpPr>
            <a:spLocks noGrp="1"/>
          </p:cNvSpPr>
          <p:nvPr>
            <p:ph type="ftr" sz="quarter" idx="11"/>
          </p:nvPr>
        </p:nvSpPr>
        <p:spPr>
          <a:xfrm>
            <a:off x="368263" y="6328855"/>
            <a:ext cx="3723445" cy="360000"/>
          </a:xfrm>
        </p:spPr>
        <p:txBody>
          <a:bodyPr/>
          <a:lstStyle/>
          <a:p>
            <a:r>
              <a:rPr lang="en-GB" noProof="0" dirty="0"/>
              <a:t>Staff and Sussex Patients View on Access to GP-led Service</a:t>
            </a:r>
          </a:p>
          <a:p>
            <a:r>
              <a:rPr lang="en-GB" noProof="0" dirty="0"/>
              <a:t>May 2022</a:t>
            </a:r>
          </a:p>
        </p:txBody>
      </p:sp>
    </p:spTree>
    <p:extLst>
      <p:ext uri="{BB962C8B-B14F-4D97-AF65-F5344CB8AC3E}">
        <p14:creationId xmlns:p14="http://schemas.microsoft.com/office/powerpoint/2010/main" val="4022694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8040" y="451274"/>
            <a:ext cx="4887527" cy="468000"/>
          </a:xfrm>
        </p:spPr>
        <p:txBody>
          <a:bodyPr/>
          <a:lstStyle/>
          <a:p>
            <a:r>
              <a:rPr lang="en-GB" dirty="0">
                <a:latin typeface="Century Gothic" panose="020B0502020202020204" pitchFamily="34" charset="0"/>
              </a:rPr>
              <a:t>Introduction</a:t>
            </a:r>
          </a:p>
        </p:txBody>
      </p:sp>
      <p:sp>
        <p:nvSpPr>
          <p:cNvPr id="3" name="Content Placeholder 2"/>
          <p:cNvSpPr>
            <a:spLocks noGrp="1"/>
          </p:cNvSpPr>
          <p:nvPr>
            <p:ph idx="1"/>
          </p:nvPr>
        </p:nvSpPr>
        <p:spPr>
          <a:xfrm>
            <a:off x="1838040" y="986757"/>
            <a:ext cx="6856699" cy="1694872"/>
          </a:xfrm>
        </p:spPr>
        <p:txBody>
          <a:bodyPr/>
          <a:lstStyle/>
          <a:p>
            <a:pPr>
              <a:spcBef>
                <a:spcPts val="200"/>
              </a:spcBef>
              <a:spcAft>
                <a:spcPts val="1500"/>
              </a:spcAft>
            </a:pPr>
            <a:r>
              <a:rPr lang="en-GB" sz="1300" dirty="0">
                <a:effectLst/>
                <a:ea typeface="Times New Roman" panose="02020603050405020304" pitchFamily="18" charset="0"/>
              </a:rPr>
              <a:t>Timely access to locally available clinical support when peoples’ health needs have gone beyond the scope of self-care and community pharmacy is an essential part of maintaining individual wellbeing. </a:t>
            </a:r>
          </a:p>
          <a:p>
            <a:pPr>
              <a:spcBef>
                <a:spcPts val="200"/>
              </a:spcBef>
              <a:spcAft>
                <a:spcPts val="1500"/>
              </a:spcAft>
            </a:pPr>
            <a:r>
              <a:rPr lang="en-GB" sz="1300" dirty="0">
                <a:effectLst/>
                <a:ea typeface="Times New Roman" panose="02020603050405020304" pitchFamily="18" charset="0"/>
              </a:rPr>
              <a:t>It is a key factor in levelling up and addressing the health disparities within our society. Access to GP-led services also impacts the capacity of, and </a:t>
            </a:r>
            <a:r>
              <a:rPr lang="en-GB" sz="1300" dirty="0">
                <a:ea typeface="Times New Roman" panose="02020603050405020304" pitchFamily="18" charset="0"/>
              </a:rPr>
              <a:t>need</a:t>
            </a:r>
            <a:r>
              <a:rPr lang="en-GB" sz="1300" dirty="0">
                <a:effectLst/>
                <a:ea typeface="Times New Roman" panose="02020603050405020304" pitchFamily="18" charset="0"/>
              </a:rPr>
              <a:t> for, hospital-based care (such as A&amp;E).  </a:t>
            </a:r>
          </a:p>
        </p:txBody>
      </p:sp>
      <p:sp>
        <p:nvSpPr>
          <p:cNvPr id="5" name="Slide Number Placeholder 4"/>
          <p:cNvSpPr>
            <a:spLocks noGrp="1"/>
          </p:cNvSpPr>
          <p:nvPr>
            <p:ph type="sldNum" sz="quarter" idx="12"/>
          </p:nvPr>
        </p:nvSpPr>
        <p:spPr/>
        <p:txBody>
          <a:bodyPr/>
          <a:lstStyle/>
          <a:p>
            <a:fld id="{9295DF58-4118-4551-8C61-1A7ED177FA2D}" type="slidenum">
              <a:rPr lang="en-GB" noProof="0" smtClean="0"/>
              <a:pPr/>
              <a:t>4</a:t>
            </a:fld>
            <a:endParaRPr lang="en-GB" noProof="0" dirty="0"/>
          </a:p>
        </p:txBody>
      </p:sp>
      <p:pic>
        <p:nvPicPr>
          <p:cNvPr id="8" name="Picture Placeholder 7"/>
          <p:cNvPicPr>
            <a:picLocks noGrp="1" noChangeAspect="1"/>
          </p:cNvPicPr>
          <p:nvPr>
            <p:ph type="pic" sz="quarter" idx="14"/>
          </p:nvPr>
        </p:nvPicPr>
        <p:blipFill rotWithShape="1">
          <a:blip r:embed="rId2" cstate="print">
            <a:extLst>
              <a:ext uri="{28A0092B-C50C-407E-A947-70E740481C1C}">
                <a14:useLocalDpi xmlns:a14="http://schemas.microsoft.com/office/drawing/2010/main" val="0"/>
              </a:ext>
            </a:extLst>
          </a:blip>
          <a:srcRect l="1144" r="1709"/>
          <a:stretch/>
        </p:blipFill>
        <p:spPr>
          <a:xfrm>
            <a:off x="368263" y="601984"/>
            <a:ext cx="1312755" cy="1360799"/>
          </a:xfrm>
        </p:spPr>
      </p:pic>
      <p:sp>
        <p:nvSpPr>
          <p:cNvPr id="11" name="Content Placeholder 2">
            <a:extLst>
              <a:ext uri="{FF2B5EF4-FFF2-40B4-BE49-F238E27FC236}">
                <a16:creationId xmlns:a16="http://schemas.microsoft.com/office/drawing/2014/main" id="{0B7205B0-D456-4C70-978A-83DC2EB7F08B}"/>
              </a:ext>
            </a:extLst>
          </p:cNvPr>
          <p:cNvSpPr txBox="1">
            <a:spLocks/>
          </p:cNvSpPr>
          <p:nvPr/>
        </p:nvSpPr>
        <p:spPr>
          <a:xfrm>
            <a:off x="368263" y="2492352"/>
            <a:ext cx="8245477" cy="3538993"/>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Century Gothic" panose="020B0502020202020204" pitchFamily="34" charset="0"/>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00"/>
              </a:spcBef>
              <a:spcAft>
                <a:spcPts val="1500"/>
              </a:spcAft>
            </a:pPr>
            <a:r>
              <a:rPr lang="en-GB" sz="1300" dirty="0">
                <a:latin typeface="Century Gothic"/>
                <a:ea typeface="Times New Roman" panose="02020603050405020304" pitchFamily="18" charset="0"/>
              </a:rPr>
              <a:t>The COVID-19 pandemic has put a huge strain on the NHS and impacted how the public access health services.</a:t>
            </a:r>
            <a:endParaRPr lang="en-GB" sz="1300" dirty="0">
              <a:effectLst/>
              <a:latin typeface="Century Gothic"/>
              <a:ea typeface="Times New Roman" panose="02020603050405020304" pitchFamily="18" charset="0"/>
            </a:endParaRPr>
          </a:p>
          <a:p>
            <a:pPr>
              <a:spcBef>
                <a:spcPts val="200"/>
              </a:spcBef>
              <a:spcAft>
                <a:spcPts val="1500"/>
              </a:spcAft>
            </a:pPr>
            <a:r>
              <a:rPr lang="en-GB" sz="1300" dirty="0">
                <a:effectLst/>
                <a:ea typeface="Calibri" panose="020F0502020204030204" pitchFamily="34" charset="0"/>
                <a:cs typeface="Times New Roman" panose="02020603050405020304" pitchFamily="18" charset="0"/>
              </a:rPr>
              <a:t>Like many </a:t>
            </a:r>
            <a:r>
              <a:rPr lang="en-GB" sz="1300" dirty="0">
                <a:ea typeface="Calibri" panose="020F0502020204030204" pitchFamily="34" charset="0"/>
                <a:cs typeface="Times New Roman" panose="02020603050405020304" pitchFamily="18" charset="0"/>
              </a:rPr>
              <a:t>organisations</a:t>
            </a:r>
            <a:r>
              <a:rPr lang="en-GB" sz="1300" dirty="0">
                <a:effectLst/>
                <a:ea typeface="Calibri" panose="020F0502020204030204" pitchFamily="34" charset="0"/>
                <a:cs typeface="Times New Roman" panose="02020603050405020304" pitchFamily="18" charset="0"/>
              </a:rPr>
              <a:t>, general practice needed to adapt quickly as the UK went into lockdown and respond to new ways of working such as offering video and telephone consultations. </a:t>
            </a:r>
            <a:r>
              <a:rPr lang="en-GB" sz="1300" dirty="0">
                <a:ea typeface="Calibri" panose="020F0502020204030204" pitchFamily="34" charset="0"/>
                <a:cs typeface="Times New Roman" panose="02020603050405020304" pitchFamily="18" charset="0"/>
              </a:rPr>
              <a:t>Some people have told us</a:t>
            </a:r>
            <a:r>
              <a:rPr lang="en-GB" sz="1300" dirty="0">
                <a:effectLst/>
                <a:ea typeface="Calibri" panose="020F0502020204030204" pitchFamily="34" charset="0"/>
                <a:cs typeface="Times New Roman" panose="02020603050405020304" pitchFamily="18" charset="0"/>
              </a:rPr>
              <a:t> that these new ways of accessing GP services have worked well, allowing them to save time and get the help they need, quickly. But for others it’s been more difficult, time consuming and frustrating to access support when they need it.</a:t>
            </a:r>
          </a:p>
          <a:p>
            <a:pPr>
              <a:spcBef>
                <a:spcPts val="200"/>
              </a:spcBef>
              <a:spcAft>
                <a:spcPts val="1500"/>
              </a:spcAft>
            </a:pPr>
            <a:r>
              <a:rPr lang="en-GB" sz="1300" dirty="0">
                <a:solidFill>
                  <a:srgbClr val="004F6A"/>
                </a:solidFill>
                <a:ea typeface="Times New Roman" panose="02020603050405020304" pitchFamily="18" charset="0"/>
              </a:rPr>
              <a:t>In addition to providing day to day care, </a:t>
            </a:r>
            <a:r>
              <a:rPr lang="en-GB" sz="1300" dirty="0">
                <a:ea typeface="Times New Roman" panose="02020603050405020304" pitchFamily="18" charset="0"/>
              </a:rPr>
              <a:t>staff at GP practices have been working hard to deliver the vaccine programme and catch up on the backlog of treatments. General Practice has needed to follow NHS England operating standards, revised at different points of the pandemic (see </a:t>
            </a:r>
            <a:r>
              <a:rPr lang="en-GB" sz="1300" i="1" dirty="0">
                <a:ea typeface="Times New Roman" panose="02020603050405020304" pitchFamily="18" charset="0"/>
              </a:rPr>
              <a:t>Timeline p10</a:t>
            </a:r>
            <a:r>
              <a:rPr lang="en-GB" sz="1300" dirty="0">
                <a:ea typeface="Times New Roman" panose="02020603050405020304" pitchFamily="18" charset="0"/>
              </a:rPr>
              <a:t>).</a:t>
            </a:r>
          </a:p>
          <a:p>
            <a:pPr>
              <a:spcBef>
                <a:spcPts val="200"/>
              </a:spcBef>
              <a:spcAft>
                <a:spcPts val="1500"/>
              </a:spcAft>
            </a:pPr>
            <a:r>
              <a:rPr lang="en-GB" sz="1300" dirty="0">
                <a:effectLst/>
                <a:ea typeface="Calibri" panose="020F0502020204030204" pitchFamily="34" charset="0"/>
                <a:cs typeface="Times New Roman" panose="02020603050405020304" pitchFamily="18" charset="0"/>
              </a:rPr>
              <a:t>The NHS </a:t>
            </a:r>
            <a:r>
              <a:rPr lang="en-GB" sz="1300" dirty="0">
                <a:ea typeface="Calibri" panose="020F0502020204030204" pitchFamily="34" charset="0"/>
                <a:cs typeface="Times New Roman" panose="02020603050405020304" pitchFamily="18" charset="0"/>
              </a:rPr>
              <a:t>provides care and treatment to people not commodities and as such our access to services may not be as prompt as we experience in other areas of life.  </a:t>
            </a:r>
            <a:endParaRPr lang="en-GB" sz="1300" dirty="0">
              <a:effectLst/>
              <a:ea typeface="Calibri" panose="020F0502020204030204" pitchFamily="34" charset="0"/>
              <a:cs typeface="Times New Roman" panose="02020603050405020304" pitchFamily="18" charset="0"/>
            </a:endParaRPr>
          </a:p>
          <a:p>
            <a:pPr>
              <a:spcBef>
                <a:spcPts val="200"/>
              </a:spcBef>
              <a:spcAft>
                <a:spcPts val="1500"/>
              </a:spcAft>
            </a:pPr>
            <a:endParaRPr lang="en-GB" sz="1300" dirty="0">
              <a:ea typeface="Times New Roman" panose="02020603050405020304" pitchFamily="18" charset="0"/>
            </a:endParaRPr>
          </a:p>
          <a:p>
            <a:pPr>
              <a:spcBef>
                <a:spcPts val="200"/>
              </a:spcBef>
              <a:spcAft>
                <a:spcPts val="1500"/>
              </a:spcAft>
            </a:pPr>
            <a:endParaRPr lang="en-GB" sz="1300" dirty="0">
              <a:ea typeface="Times New Roman" panose="02020603050405020304" pitchFamily="18" charset="0"/>
            </a:endParaRPr>
          </a:p>
        </p:txBody>
      </p:sp>
      <p:sp>
        <p:nvSpPr>
          <p:cNvPr id="10" name="Footer Placeholder 16">
            <a:extLst>
              <a:ext uri="{FF2B5EF4-FFF2-40B4-BE49-F238E27FC236}">
                <a16:creationId xmlns:a16="http://schemas.microsoft.com/office/drawing/2014/main" id="{81A6908E-FCB2-C62E-31E5-34C66022C123}"/>
              </a:ext>
            </a:extLst>
          </p:cNvPr>
          <p:cNvSpPr>
            <a:spLocks noGrp="1"/>
          </p:cNvSpPr>
          <p:nvPr>
            <p:ph type="ftr" sz="quarter" idx="11"/>
          </p:nvPr>
        </p:nvSpPr>
        <p:spPr>
          <a:xfrm>
            <a:off x="368263" y="6328855"/>
            <a:ext cx="3723445" cy="360000"/>
          </a:xfrm>
        </p:spPr>
        <p:txBody>
          <a:bodyPr/>
          <a:lstStyle/>
          <a:p>
            <a:r>
              <a:rPr lang="en-GB" noProof="0" dirty="0"/>
              <a:t>Staff and Sussex Patients View on Access to GP-led Service</a:t>
            </a:r>
          </a:p>
          <a:p>
            <a:r>
              <a:rPr lang="en-GB" noProof="0" dirty="0"/>
              <a:t>May 2022</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indoor, bed, cloth, laying&#10;&#10;Description automatically generated">
            <a:extLst>
              <a:ext uri="{FF2B5EF4-FFF2-40B4-BE49-F238E27FC236}">
                <a16:creationId xmlns:a16="http://schemas.microsoft.com/office/drawing/2014/main" id="{3752AB8A-F780-4249-B4EA-42F49A065C42}"/>
              </a:ext>
            </a:extLst>
          </p:cNvPr>
          <p:cNvPicPr>
            <a:picLocks noChangeAspect="1"/>
          </p:cNvPicPr>
          <p:nvPr/>
        </p:nvPicPr>
        <p:blipFill>
          <a:blip r:embed="rId2" cstate="print">
            <a:extLst>
              <a:ext uri="{28A0092B-C50C-407E-A947-70E740481C1C}">
                <a14:useLocalDpi xmlns:a14="http://schemas.microsoft.com/office/drawing/2010/main" val="0"/>
              </a:ext>
            </a:extLst>
          </a:blip>
          <a:srcRect l="5556" r="5556"/>
          <a:stretch>
            <a:fillRect/>
          </a:stretch>
        </p:blipFill>
        <p:spPr>
          <a:xfrm>
            <a:off x="-5383" y="0"/>
            <a:ext cx="9144000" cy="6858000"/>
          </a:xfrm>
          <a:prstGeom prst="rect">
            <a:avLst/>
          </a:prstGeom>
        </p:spPr>
      </p:pic>
      <p:pic>
        <p:nvPicPr>
          <p:cNvPr id="8" name="Picture Placeholder 3" descr="P1031 HWE Brand project - PPT template - Slide 11.png"/>
          <p:cNvPicPr>
            <a:picLocks noChangeAspect="1"/>
          </p:cNvPicPr>
          <p:nvPr/>
        </p:nvPicPr>
        <p:blipFill>
          <a:blip r:embed="rId3" cstate="print"/>
          <a:srcRect t="188" b="188"/>
          <a:stretch>
            <a:fillRect/>
          </a:stretch>
        </p:blipFill>
        <p:spPr>
          <a:xfrm flipV="1">
            <a:off x="1886" y="0"/>
            <a:ext cx="9144000" cy="6858000"/>
          </a:xfrm>
          <a:prstGeom prst="rect">
            <a:avLst/>
          </a:prstGeom>
        </p:spPr>
      </p:pic>
      <p:sp>
        <p:nvSpPr>
          <p:cNvPr id="6" name="Title 5"/>
          <p:cNvSpPr>
            <a:spLocks noGrp="1"/>
          </p:cNvSpPr>
          <p:nvPr>
            <p:ph type="ctrTitle"/>
          </p:nvPr>
        </p:nvSpPr>
        <p:spPr/>
        <p:txBody>
          <a:bodyPr/>
          <a:lstStyle/>
          <a:p>
            <a:r>
              <a:rPr lang="en-GB" dirty="0">
                <a:latin typeface="Century Gothic"/>
              </a:rPr>
              <a:t>Improving access in Sussex, shared by commissioners</a:t>
            </a:r>
            <a:endParaRPr lang="en-GB" dirty="0">
              <a:latin typeface="Century Gothic" panose="020B0502020202020204" pitchFamily="34" charset="0"/>
            </a:endParaRPr>
          </a:p>
        </p:txBody>
      </p:sp>
    </p:spTree>
    <p:extLst>
      <p:ext uri="{BB962C8B-B14F-4D97-AF65-F5344CB8AC3E}">
        <p14:creationId xmlns:p14="http://schemas.microsoft.com/office/powerpoint/2010/main" val="2005218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4">
            <a:extLst>
              <a:ext uri="{FF2B5EF4-FFF2-40B4-BE49-F238E27FC236}">
                <a16:creationId xmlns:a16="http://schemas.microsoft.com/office/drawing/2014/main" id="{F538F43B-A840-4127-A038-D88ACDC3FFBF}"/>
              </a:ext>
            </a:extLst>
          </p:cNvPr>
          <p:cNvSpPr>
            <a:spLocks noGrp="1"/>
          </p:cNvSpPr>
          <p:nvPr>
            <p:ph type="sldNum" sz="quarter" idx="12"/>
          </p:nvPr>
        </p:nvSpPr>
        <p:spPr>
          <a:xfrm>
            <a:off x="8227507" y="6339416"/>
            <a:ext cx="540000" cy="216000"/>
          </a:xfrm>
        </p:spPr>
        <p:txBody>
          <a:bodyPr/>
          <a:lstStyle/>
          <a:p>
            <a:pPr>
              <a:spcAft>
                <a:spcPts val="600"/>
              </a:spcAft>
            </a:pPr>
            <a:fld id="{9295DF58-4118-4551-8C61-1A7ED177FA2D}" type="slidenum">
              <a:rPr lang="en-GB" noProof="0" smtClean="0"/>
              <a:pPr>
                <a:spcAft>
                  <a:spcPts val="600"/>
                </a:spcAft>
              </a:pPr>
              <a:t>41</a:t>
            </a:fld>
            <a:endParaRPr lang="en-GB" noProof="0"/>
          </a:p>
        </p:txBody>
      </p:sp>
      <p:sp>
        <p:nvSpPr>
          <p:cNvPr id="4" name="Title" hidden="1"/>
          <p:cNvSpPr>
            <a:spLocks noGrp="1"/>
          </p:cNvSpPr>
          <p:nvPr>
            <p:ph type="title"/>
          </p:nvPr>
        </p:nvSpPr>
        <p:spPr/>
        <p:txBody>
          <a:bodyPr/>
          <a:lstStyle/>
          <a:p>
            <a:r>
              <a:t>Page 3</a:t>
            </a:r>
          </a:p>
        </p:txBody>
      </p:sp>
      <p:sp>
        <p:nvSpPr>
          <p:cNvPr id="6" name="Content Placeholder 6">
            <a:extLst>
              <a:ext uri="{FF2B5EF4-FFF2-40B4-BE49-F238E27FC236}">
                <a16:creationId xmlns:a16="http://schemas.microsoft.com/office/drawing/2014/main" id="{0E5A9677-6718-6AD0-DADD-8409EE05AA89}"/>
              </a:ext>
            </a:extLst>
          </p:cNvPr>
          <p:cNvSpPr>
            <a:spLocks noGrp="1"/>
          </p:cNvSpPr>
          <p:nvPr>
            <p:ph idx="1"/>
          </p:nvPr>
        </p:nvSpPr>
        <p:spPr>
          <a:xfrm>
            <a:off x="437681" y="3219875"/>
            <a:ext cx="7881565" cy="2516866"/>
          </a:xfrm>
        </p:spPr>
        <p:txBody>
          <a:bodyPr/>
          <a:lstStyle/>
          <a:p>
            <a:pPr marL="171450" lvl="0" indent="-171450">
              <a:buFont typeface="Arial" panose="020B0604020202020204" pitchFamily="34" charset="0"/>
              <a:buChar char="•"/>
            </a:pPr>
            <a:r>
              <a:rPr lang="en-GB" sz="1300" dirty="0"/>
              <a:t>Primary care services in Sussex are operating at higher level than before the pandemic.</a:t>
            </a:r>
          </a:p>
          <a:p>
            <a:pPr marL="171450" lvl="0" indent="-171450">
              <a:buFont typeface="Arial" panose="020B0604020202020204" pitchFamily="34" charset="0"/>
              <a:buChar char="•"/>
            </a:pPr>
            <a:r>
              <a:rPr lang="en-GB" sz="1300" dirty="0"/>
              <a:t>Primary care in Sussex saw an increase in demand for appointments in 2021-22 compared to 2019-20. </a:t>
            </a:r>
          </a:p>
          <a:p>
            <a:pPr marL="171450" lvl="0" indent="-171450">
              <a:buFont typeface="Arial" panose="020B0604020202020204" pitchFamily="34" charset="0"/>
              <a:buChar char="•"/>
            </a:pPr>
            <a:r>
              <a:rPr lang="en-GB" sz="1300" dirty="0"/>
              <a:t>Practices in Sussex carried out 18,500 more appointments in the last year (2021-22) than in 2019-20 (COVID-19) year.</a:t>
            </a:r>
          </a:p>
          <a:p>
            <a:pPr marL="171450" lvl="0" indent="-171450">
              <a:buFont typeface="Arial" panose="020B0604020202020204" pitchFamily="34" charset="0"/>
              <a:buChar char="•"/>
            </a:pPr>
            <a:r>
              <a:rPr lang="en-GB" sz="1300" dirty="0"/>
              <a:t>In June 2022 there were 774,000 appointments in Sussex. More than half of these were face to face (59%).</a:t>
            </a:r>
          </a:p>
        </p:txBody>
      </p:sp>
      <p:sp>
        <p:nvSpPr>
          <p:cNvPr id="7" name="Footer Placeholder 16">
            <a:extLst>
              <a:ext uri="{FF2B5EF4-FFF2-40B4-BE49-F238E27FC236}">
                <a16:creationId xmlns:a16="http://schemas.microsoft.com/office/drawing/2014/main" id="{6A09CF82-6BC7-F7C9-6BE7-491A64105525}"/>
              </a:ext>
            </a:extLst>
          </p:cNvPr>
          <p:cNvSpPr>
            <a:spLocks noGrp="1"/>
          </p:cNvSpPr>
          <p:nvPr>
            <p:ph type="ftr" sz="quarter" idx="11"/>
          </p:nvPr>
        </p:nvSpPr>
        <p:spPr>
          <a:xfrm>
            <a:off x="368263" y="6328855"/>
            <a:ext cx="3723445" cy="360000"/>
          </a:xfrm>
        </p:spPr>
        <p:txBody>
          <a:bodyPr/>
          <a:lstStyle/>
          <a:p>
            <a:r>
              <a:rPr lang="en-GB" noProof="0" dirty="0"/>
              <a:t>Staff and Sussex Patients View on Access to GP-led Service</a:t>
            </a:r>
          </a:p>
          <a:p>
            <a:r>
              <a:rPr lang="en-GB" noProof="0" dirty="0"/>
              <a:t>July 2022</a:t>
            </a:r>
          </a:p>
        </p:txBody>
      </p:sp>
      <p:sp>
        <p:nvSpPr>
          <p:cNvPr id="8" name="Title 1">
            <a:extLst>
              <a:ext uri="{FF2B5EF4-FFF2-40B4-BE49-F238E27FC236}">
                <a16:creationId xmlns:a16="http://schemas.microsoft.com/office/drawing/2014/main" id="{FA8990C7-5F43-B427-79FB-933A69D4331F}"/>
              </a:ext>
            </a:extLst>
          </p:cNvPr>
          <p:cNvSpPr txBox="1">
            <a:spLocks/>
          </p:cNvSpPr>
          <p:nvPr/>
        </p:nvSpPr>
        <p:spPr>
          <a:xfrm>
            <a:off x="476433" y="530839"/>
            <a:ext cx="8527047" cy="468000"/>
          </a:xfrm>
          <a:prstGeom prst="rect">
            <a:avLst/>
          </a:prstGeom>
        </p:spPr>
        <p:txBody>
          <a:bodyPr vert="horz" lIns="0" tIns="0" rIns="0" bIns="0" rtlCol="0" anchor="t" anchorCtr="0">
            <a:noAutofit/>
          </a:bodyPr>
          <a:lstStyle>
            <a:lvl1pPr algn="l" defTabSz="914400" rtl="0" eaLnBrk="1" latinLnBrk="0" hangingPunct="1">
              <a:spcBef>
                <a:spcPct val="0"/>
              </a:spcBef>
              <a:buNone/>
              <a:defRPr sz="3200" b="1" kern="1200">
                <a:solidFill>
                  <a:schemeClr val="accent1"/>
                </a:solidFill>
                <a:latin typeface="Century Gothic" panose="020B0502020202020204" pitchFamily="34" charset="0"/>
                <a:ea typeface="+mj-ea"/>
                <a:cs typeface="+mj-cs"/>
              </a:defRPr>
            </a:lvl1pPr>
          </a:lstStyle>
          <a:p>
            <a:r>
              <a:rPr lang="en-GB" sz="2300" dirty="0">
                <a:latin typeface="+mj-lt"/>
                <a:cs typeface="Times New Roman" panose="02020603050405020304" pitchFamily="18" charset="0"/>
              </a:rPr>
              <a:t>Access to primary care in Sussex</a:t>
            </a:r>
            <a:endParaRPr lang="en-US" sz="2300" dirty="0">
              <a:latin typeface="+mj-lt"/>
            </a:endParaRPr>
          </a:p>
        </p:txBody>
      </p:sp>
      <p:sp>
        <p:nvSpPr>
          <p:cNvPr id="2" name="TextBox 1"/>
          <p:cNvSpPr txBox="1"/>
          <p:nvPr/>
        </p:nvSpPr>
        <p:spPr>
          <a:xfrm>
            <a:off x="437681" y="2782669"/>
            <a:ext cx="4822302" cy="600164"/>
          </a:xfrm>
          <a:prstGeom prst="rect">
            <a:avLst/>
          </a:prstGeom>
          <a:noFill/>
        </p:spPr>
        <p:txBody>
          <a:bodyPr wrap="square" rtlCol="0">
            <a:spAutoFit/>
          </a:bodyPr>
          <a:lstStyle/>
          <a:p>
            <a:r>
              <a:rPr lang="en-GB" sz="1500" b="1" spc="50" dirty="0">
                <a:solidFill>
                  <a:srgbClr val="606060"/>
                </a:solidFill>
                <a:latin typeface="Century Gothic" panose="020B0502020202020204" pitchFamily="34" charset="0"/>
              </a:rPr>
              <a:t>General GP access Data in Sussex </a:t>
            </a:r>
          </a:p>
          <a:p>
            <a:endParaRPr lang="en-GB" dirty="0"/>
          </a:p>
        </p:txBody>
      </p:sp>
      <p:sp>
        <p:nvSpPr>
          <p:cNvPr id="3" name="TextBox 2"/>
          <p:cNvSpPr txBox="1"/>
          <p:nvPr/>
        </p:nvSpPr>
        <p:spPr>
          <a:xfrm>
            <a:off x="437682" y="1024870"/>
            <a:ext cx="8042930" cy="1720920"/>
          </a:xfrm>
          <a:prstGeom prst="rect">
            <a:avLst/>
          </a:prstGeom>
          <a:noFill/>
        </p:spPr>
        <p:txBody>
          <a:bodyPr wrap="square" rtlCol="0">
            <a:spAutoFit/>
          </a:bodyPr>
          <a:lstStyle/>
          <a:p>
            <a:pPr>
              <a:lnSpc>
                <a:spcPct val="108000"/>
              </a:lnSpc>
            </a:pPr>
            <a:r>
              <a:rPr lang="en-GB" sz="1300" dirty="0">
                <a:latin typeface="Century Gothic" panose="020B0502020202020204" pitchFamily="34" charset="0"/>
              </a:rPr>
              <a:t>Improving access to General Practice is a key priority for NHS Sussex and a significant amount of work is taking place to bring real differences to patients. This involves working with practices to support them to address some of the immediate and long-term challenges they face, investing in immediate actions, planning for long-term improvements and engaging with patients to understand their views and experience. </a:t>
            </a:r>
          </a:p>
          <a:p>
            <a:pPr>
              <a:lnSpc>
                <a:spcPct val="108000"/>
              </a:lnSpc>
            </a:pPr>
            <a:endParaRPr lang="en-GB" sz="800" dirty="0">
              <a:latin typeface="Century Gothic" panose="020B0502020202020204" pitchFamily="34" charset="0"/>
            </a:endParaRPr>
          </a:p>
          <a:p>
            <a:pPr>
              <a:lnSpc>
                <a:spcPct val="108000"/>
              </a:lnSpc>
            </a:pPr>
            <a:r>
              <a:rPr lang="en-GB" sz="1300" b="1" dirty="0">
                <a:latin typeface="Century Gothic" panose="020B0502020202020204" pitchFamily="34" charset="0"/>
              </a:rPr>
              <a:t>Plans for improvements will be going to the NHS Sussex Board in September 2022, which is held in public. </a:t>
            </a:r>
          </a:p>
        </p:txBody>
      </p:sp>
    </p:spTree>
    <p:extLst>
      <p:ext uri="{BB962C8B-B14F-4D97-AF65-F5344CB8AC3E}">
        <p14:creationId xmlns:p14="http://schemas.microsoft.com/office/powerpoint/2010/main" val="16415017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4">
            <a:extLst>
              <a:ext uri="{FF2B5EF4-FFF2-40B4-BE49-F238E27FC236}">
                <a16:creationId xmlns:a16="http://schemas.microsoft.com/office/drawing/2014/main" id="{F538F43B-A840-4127-A038-D88ACDC3FFBF}"/>
              </a:ext>
            </a:extLst>
          </p:cNvPr>
          <p:cNvSpPr>
            <a:spLocks noGrp="1"/>
          </p:cNvSpPr>
          <p:nvPr>
            <p:ph type="sldNum" sz="quarter" idx="12"/>
          </p:nvPr>
        </p:nvSpPr>
        <p:spPr>
          <a:xfrm>
            <a:off x="8227507" y="6339416"/>
            <a:ext cx="540000" cy="216000"/>
          </a:xfrm>
        </p:spPr>
        <p:txBody>
          <a:bodyPr/>
          <a:lstStyle/>
          <a:p>
            <a:pPr>
              <a:spcAft>
                <a:spcPts val="600"/>
              </a:spcAft>
            </a:pPr>
            <a:fld id="{9295DF58-4118-4551-8C61-1A7ED177FA2D}" type="slidenum">
              <a:rPr lang="en-GB" noProof="0" smtClean="0"/>
              <a:pPr>
                <a:spcAft>
                  <a:spcPts val="600"/>
                </a:spcAft>
              </a:pPr>
              <a:t>42</a:t>
            </a:fld>
            <a:endParaRPr lang="en-GB" noProof="0"/>
          </a:p>
        </p:txBody>
      </p:sp>
      <p:sp>
        <p:nvSpPr>
          <p:cNvPr id="4" name="Title" hidden="1"/>
          <p:cNvSpPr>
            <a:spLocks noGrp="1"/>
          </p:cNvSpPr>
          <p:nvPr>
            <p:ph type="title"/>
          </p:nvPr>
        </p:nvSpPr>
        <p:spPr/>
        <p:txBody>
          <a:bodyPr/>
          <a:lstStyle/>
          <a:p>
            <a:r>
              <a:t>Page 3</a:t>
            </a:r>
          </a:p>
        </p:txBody>
      </p:sp>
      <p:sp>
        <p:nvSpPr>
          <p:cNvPr id="6" name="Content Placeholder 6">
            <a:extLst>
              <a:ext uri="{FF2B5EF4-FFF2-40B4-BE49-F238E27FC236}">
                <a16:creationId xmlns:a16="http://schemas.microsoft.com/office/drawing/2014/main" id="{0E5A9677-6718-6AD0-DADD-8409EE05AA89}"/>
              </a:ext>
            </a:extLst>
          </p:cNvPr>
          <p:cNvSpPr>
            <a:spLocks noGrp="1"/>
          </p:cNvSpPr>
          <p:nvPr>
            <p:ph idx="1"/>
          </p:nvPr>
        </p:nvSpPr>
        <p:spPr>
          <a:xfrm>
            <a:off x="368263" y="1209738"/>
            <a:ext cx="7693306" cy="2914027"/>
          </a:xfrm>
        </p:spPr>
        <p:txBody>
          <a:bodyPr/>
          <a:lstStyle/>
          <a:p>
            <a:r>
              <a:rPr lang="en-GB" sz="1500" b="1" spc="50" dirty="0">
                <a:solidFill>
                  <a:srgbClr val="606060"/>
                </a:solidFill>
              </a:rPr>
              <a:t>Workforce</a:t>
            </a:r>
          </a:p>
          <a:p>
            <a:pPr marL="171450" indent="-171450">
              <a:lnSpc>
                <a:spcPct val="108000"/>
              </a:lnSpc>
              <a:buFont typeface="Arial" panose="020B0604020202020204" pitchFamily="34" charset="0"/>
              <a:buChar char="•"/>
            </a:pPr>
            <a:r>
              <a:rPr lang="en-GB" sz="1300" dirty="0"/>
              <a:t>Additional roles are being introduced to primary care networks that work across multiple practices. This includes specialist nurses, mental health practitioners, paramedics, pharmacists and social prescribers – also known as ARRS roles. </a:t>
            </a:r>
          </a:p>
          <a:p>
            <a:pPr marL="171450" indent="-171450">
              <a:lnSpc>
                <a:spcPct val="108000"/>
              </a:lnSpc>
              <a:buFont typeface="Arial" panose="020B0604020202020204" pitchFamily="34" charset="0"/>
              <a:buChar char="•"/>
            </a:pPr>
            <a:r>
              <a:rPr lang="en-GB" sz="1300" dirty="0"/>
              <a:t>GP practices are being supported to share information about the range of roles, when appointments are being made. As practices increase their skill mix and recruit additional roles, appointments will not always be with a GP but with the most appropriate medical professional, based on the clinical need of the patient.</a:t>
            </a:r>
          </a:p>
          <a:p>
            <a:pPr marL="315450" lvl="1" indent="-171450">
              <a:lnSpc>
                <a:spcPct val="108000"/>
              </a:lnSpc>
            </a:pPr>
            <a:r>
              <a:rPr lang="en-GB" sz="1300" dirty="0"/>
              <a:t>In Brighton, ARRS roles have increased 135% in the past year to nearly 84 full time positions. </a:t>
            </a:r>
          </a:p>
          <a:p>
            <a:pPr marL="315450" lvl="1" indent="-171450">
              <a:lnSpc>
                <a:spcPct val="108000"/>
              </a:lnSpc>
            </a:pPr>
            <a:r>
              <a:rPr lang="en-GB" sz="1300" dirty="0"/>
              <a:t>In East Sussex, ARRS roles have increased 85% in the past year to nearly 166 full time positions. </a:t>
            </a:r>
          </a:p>
          <a:p>
            <a:pPr marL="315450" lvl="1" indent="-171450">
              <a:lnSpc>
                <a:spcPct val="108000"/>
              </a:lnSpc>
            </a:pPr>
            <a:r>
              <a:rPr lang="en-GB" sz="1300" dirty="0"/>
              <a:t>In West Sussex, ARRS roles have increased 96% in the past year to nearly 248 full time positions. </a:t>
            </a:r>
          </a:p>
        </p:txBody>
      </p:sp>
      <p:sp>
        <p:nvSpPr>
          <p:cNvPr id="7" name="Footer Placeholder 16">
            <a:extLst>
              <a:ext uri="{FF2B5EF4-FFF2-40B4-BE49-F238E27FC236}">
                <a16:creationId xmlns:a16="http://schemas.microsoft.com/office/drawing/2014/main" id="{6A09CF82-6BC7-F7C9-6BE7-491A64105525}"/>
              </a:ext>
            </a:extLst>
          </p:cNvPr>
          <p:cNvSpPr>
            <a:spLocks noGrp="1"/>
          </p:cNvSpPr>
          <p:nvPr>
            <p:ph type="ftr" sz="quarter" idx="11"/>
          </p:nvPr>
        </p:nvSpPr>
        <p:spPr>
          <a:xfrm>
            <a:off x="368263" y="6328855"/>
            <a:ext cx="3723445" cy="360000"/>
          </a:xfrm>
        </p:spPr>
        <p:txBody>
          <a:bodyPr/>
          <a:lstStyle/>
          <a:p>
            <a:r>
              <a:rPr lang="en-GB" noProof="0" dirty="0"/>
              <a:t>Staff and Sussex Patients View on Access to GP-led Service</a:t>
            </a:r>
          </a:p>
          <a:p>
            <a:r>
              <a:rPr lang="en-GB" noProof="0" dirty="0"/>
              <a:t>July 2022</a:t>
            </a:r>
          </a:p>
        </p:txBody>
      </p:sp>
      <p:sp>
        <p:nvSpPr>
          <p:cNvPr id="8" name="Title 1">
            <a:extLst>
              <a:ext uri="{FF2B5EF4-FFF2-40B4-BE49-F238E27FC236}">
                <a16:creationId xmlns:a16="http://schemas.microsoft.com/office/drawing/2014/main" id="{FA8990C7-5F43-B427-79FB-933A69D4331F}"/>
              </a:ext>
            </a:extLst>
          </p:cNvPr>
          <p:cNvSpPr txBox="1">
            <a:spLocks/>
          </p:cNvSpPr>
          <p:nvPr/>
        </p:nvSpPr>
        <p:spPr>
          <a:xfrm>
            <a:off x="348614" y="530839"/>
            <a:ext cx="8527047" cy="468000"/>
          </a:xfrm>
          <a:prstGeom prst="rect">
            <a:avLst/>
          </a:prstGeom>
        </p:spPr>
        <p:txBody>
          <a:bodyPr vert="horz" lIns="0" tIns="0" rIns="0" bIns="0" rtlCol="0" anchor="t" anchorCtr="0">
            <a:noAutofit/>
          </a:bodyPr>
          <a:lstStyle>
            <a:lvl1pPr algn="l" defTabSz="914400" rtl="0" eaLnBrk="1" latinLnBrk="0" hangingPunct="1">
              <a:spcBef>
                <a:spcPct val="0"/>
              </a:spcBef>
              <a:buNone/>
              <a:defRPr sz="3200" b="1" kern="1200">
                <a:solidFill>
                  <a:schemeClr val="accent1"/>
                </a:solidFill>
                <a:latin typeface="Century Gothic" panose="020B0502020202020204" pitchFamily="34" charset="0"/>
                <a:ea typeface="+mj-ea"/>
                <a:cs typeface="+mj-cs"/>
              </a:defRPr>
            </a:lvl1pPr>
          </a:lstStyle>
          <a:p>
            <a:r>
              <a:rPr lang="en-GB" sz="2300" dirty="0">
                <a:cs typeface="Times New Roman" panose="02020603050405020304" pitchFamily="18" charset="0"/>
              </a:rPr>
              <a:t>Access to </a:t>
            </a:r>
            <a:r>
              <a:rPr lang="en-GB" sz="2300" dirty="0">
                <a:latin typeface="+mj-lt"/>
                <a:cs typeface="Times New Roman" panose="02020603050405020304" pitchFamily="18" charset="0"/>
              </a:rPr>
              <a:t>primary</a:t>
            </a:r>
            <a:r>
              <a:rPr lang="en-GB" sz="2300" dirty="0">
                <a:cs typeface="Times New Roman" panose="02020603050405020304" pitchFamily="18" charset="0"/>
              </a:rPr>
              <a:t> care in Sussex – progress made</a:t>
            </a:r>
            <a:endParaRPr lang="en-US" sz="2300" dirty="0"/>
          </a:p>
        </p:txBody>
      </p:sp>
      <p:sp>
        <p:nvSpPr>
          <p:cNvPr id="9" name="Content Placeholder 6">
            <a:extLst>
              <a:ext uri="{FF2B5EF4-FFF2-40B4-BE49-F238E27FC236}">
                <a16:creationId xmlns:a16="http://schemas.microsoft.com/office/drawing/2014/main" id="{0E5A9677-6718-6AD0-DADD-8409EE05AA89}"/>
              </a:ext>
            </a:extLst>
          </p:cNvPr>
          <p:cNvSpPr txBox="1">
            <a:spLocks/>
          </p:cNvSpPr>
          <p:nvPr/>
        </p:nvSpPr>
        <p:spPr>
          <a:xfrm>
            <a:off x="431016" y="4934434"/>
            <a:ext cx="7693306" cy="909689"/>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Century Gothic" panose="020B0502020202020204" pitchFamily="34" charset="0"/>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a:lnSpc>
                <a:spcPct val="108000"/>
              </a:lnSpc>
              <a:buFont typeface="Arial" pitchFamily="34" charset="0"/>
              <a:buChar char="•"/>
            </a:pPr>
            <a:r>
              <a:rPr lang="en-GB" sz="1300" dirty="0"/>
              <a:t>Supporting practices to access Employee Assistance Programmes to better support staff and ensure wellbeing of people working in primary care.</a:t>
            </a:r>
          </a:p>
        </p:txBody>
      </p:sp>
    </p:spTree>
    <p:extLst>
      <p:ext uri="{BB962C8B-B14F-4D97-AF65-F5344CB8AC3E}">
        <p14:creationId xmlns:p14="http://schemas.microsoft.com/office/powerpoint/2010/main" val="3091845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4">
            <a:extLst>
              <a:ext uri="{FF2B5EF4-FFF2-40B4-BE49-F238E27FC236}">
                <a16:creationId xmlns:a16="http://schemas.microsoft.com/office/drawing/2014/main" id="{F538F43B-A840-4127-A038-D88ACDC3FFBF}"/>
              </a:ext>
            </a:extLst>
          </p:cNvPr>
          <p:cNvSpPr>
            <a:spLocks noGrp="1"/>
          </p:cNvSpPr>
          <p:nvPr>
            <p:ph type="sldNum" sz="quarter" idx="12"/>
          </p:nvPr>
        </p:nvSpPr>
        <p:spPr>
          <a:xfrm>
            <a:off x="8227507" y="6339416"/>
            <a:ext cx="540000" cy="216000"/>
          </a:xfrm>
        </p:spPr>
        <p:txBody>
          <a:bodyPr/>
          <a:lstStyle/>
          <a:p>
            <a:pPr>
              <a:spcAft>
                <a:spcPts val="600"/>
              </a:spcAft>
            </a:pPr>
            <a:fld id="{9295DF58-4118-4551-8C61-1A7ED177FA2D}" type="slidenum">
              <a:rPr lang="en-GB" noProof="0" smtClean="0"/>
              <a:pPr>
                <a:spcAft>
                  <a:spcPts val="600"/>
                </a:spcAft>
              </a:pPr>
              <a:t>43</a:t>
            </a:fld>
            <a:endParaRPr lang="en-GB" noProof="0"/>
          </a:p>
        </p:txBody>
      </p:sp>
      <p:sp>
        <p:nvSpPr>
          <p:cNvPr id="4" name="Title" hidden="1"/>
          <p:cNvSpPr>
            <a:spLocks noGrp="1"/>
          </p:cNvSpPr>
          <p:nvPr>
            <p:ph type="title"/>
          </p:nvPr>
        </p:nvSpPr>
        <p:spPr/>
        <p:txBody>
          <a:bodyPr/>
          <a:lstStyle/>
          <a:p>
            <a:r>
              <a:t>Page 3</a:t>
            </a:r>
          </a:p>
        </p:txBody>
      </p:sp>
      <p:sp>
        <p:nvSpPr>
          <p:cNvPr id="6" name="Content Placeholder 6">
            <a:extLst>
              <a:ext uri="{FF2B5EF4-FFF2-40B4-BE49-F238E27FC236}">
                <a16:creationId xmlns:a16="http://schemas.microsoft.com/office/drawing/2014/main" id="{0E5A9677-6718-6AD0-DADD-8409EE05AA89}"/>
              </a:ext>
            </a:extLst>
          </p:cNvPr>
          <p:cNvSpPr>
            <a:spLocks noGrp="1"/>
          </p:cNvSpPr>
          <p:nvPr>
            <p:ph idx="1"/>
          </p:nvPr>
        </p:nvSpPr>
        <p:spPr>
          <a:xfrm>
            <a:off x="437682" y="1168257"/>
            <a:ext cx="7987048" cy="4980620"/>
          </a:xfrm>
        </p:spPr>
        <p:txBody>
          <a:bodyPr/>
          <a:lstStyle/>
          <a:p>
            <a:r>
              <a:rPr lang="en-GB" sz="1500" b="1" spc="50" dirty="0">
                <a:solidFill>
                  <a:srgbClr val="606060"/>
                </a:solidFill>
              </a:rPr>
              <a:t>Digital</a:t>
            </a:r>
            <a:endParaRPr lang="en-US" sz="1500" b="1" spc="50" dirty="0">
              <a:solidFill>
                <a:srgbClr val="606060"/>
              </a:solidFill>
            </a:endParaRPr>
          </a:p>
          <a:p>
            <a:pPr marL="285750" indent="-285750">
              <a:lnSpc>
                <a:spcPct val="108000"/>
              </a:lnSpc>
              <a:spcAft>
                <a:spcPts val="800"/>
              </a:spcAft>
              <a:buFont typeface="Arial" panose="020B0604020202020204" pitchFamily="34" charset="0"/>
              <a:buChar char="•"/>
            </a:pPr>
            <a:r>
              <a:rPr lang="en-GB" sz="1300" dirty="0"/>
              <a:t>Implementing digital solutions as an alternative to face-to-face appointments to make sure patients can access care in a range of ways - phone consultations and online where appropriate. </a:t>
            </a:r>
          </a:p>
          <a:p>
            <a:pPr marL="285750" indent="-285750">
              <a:lnSpc>
                <a:spcPct val="108000"/>
              </a:lnSpc>
              <a:spcAft>
                <a:spcPts val="800"/>
              </a:spcAft>
              <a:buFont typeface="Arial" panose="020B0604020202020204" pitchFamily="34" charset="0"/>
              <a:buChar char="•"/>
            </a:pPr>
            <a:r>
              <a:rPr lang="en-GB" sz="1300" dirty="0">
                <a:ea typeface="Calibri" panose="020F0502020204030204" pitchFamily="34" charset="0"/>
              </a:rPr>
              <a:t>Introducing cloud-based telephony across Sussex to support practices working together as Primary Care Networks (PCNs) and increase the availability of staff. </a:t>
            </a:r>
            <a:r>
              <a:rPr lang="en-GB" sz="1300" dirty="0"/>
              <a:t>This will mean that phones could be answered from other locations and allows more calls to come in at any time. </a:t>
            </a:r>
          </a:p>
          <a:p>
            <a:pPr marL="285750" indent="-285750">
              <a:lnSpc>
                <a:spcPct val="108000"/>
              </a:lnSpc>
              <a:spcAft>
                <a:spcPts val="800"/>
              </a:spcAft>
              <a:buFont typeface="Arial" panose="020B0604020202020204" pitchFamily="34" charset="0"/>
              <a:buChar char="•"/>
            </a:pPr>
            <a:r>
              <a:rPr lang="en-GB" sz="1300" dirty="0">
                <a:ea typeface="Calibri" panose="020F0502020204030204" pitchFamily="34" charset="0"/>
              </a:rPr>
              <a:t>Introducing e-Hubs - virtual online consultation hubs managed centrally by a group of care navigators and clinicians. </a:t>
            </a:r>
            <a:r>
              <a:rPr lang="en-GB" sz="1300" dirty="0"/>
              <a:t>Centralising the management and triaging of online consultations allows practices to spread demand, share workforce and skill mix and improve joined up working between different practices.</a:t>
            </a:r>
          </a:p>
          <a:p>
            <a:pPr marL="285750" indent="-285750">
              <a:lnSpc>
                <a:spcPct val="108000"/>
              </a:lnSpc>
              <a:spcAft>
                <a:spcPts val="800"/>
              </a:spcAft>
              <a:buFont typeface="Arial" panose="020B0604020202020204" pitchFamily="34" charset="0"/>
              <a:buChar char="•"/>
            </a:pPr>
            <a:r>
              <a:rPr lang="en-GB" sz="1300" dirty="0"/>
              <a:t>Digital Ambassadors are being piloted across Sussex who will provide support to patients to learn how to use digital health care tools, like the NHS App, online consultation and remote monitoring health tools – like blood pressure monitors. Over the past year, NHS Sussex has seen an increase in use but there is more to be done, especially with diverse communities, those who are digital excluded, and people who find it less easy to get online. </a:t>
            </a:r>
          </a:p>
          <a:p>
            <a:pPr marL="285750" indent="-285750">
              <a:lnSpc>
                <a:spcPct val="108000"/>
              </a:lnSpc>
              <a:buFont typeface="Arial" panose="020B0604020202020204" pitchFamily="34" charset="0"/>
              <a:buChar char="•"/>
            </a:pPr>
            <a:r>
              <a:rPr lang="en-GB" sz="1300" dirty="0"/>
              <a:t>Working with GP practices to improve websites and make it more consistent. NHS Sussex has developed one good practice website together with Healthwatch and patient input, this work recognises issues around some websites being </a:t>
            </a:r>
            <a:r>
              <a:rPr lang="en-GB" sz="1300" dirty="0">
                <a:ea typeface="Arial" panose="020B0604020202020204" pitchFamily="34" charset="0"/>
                <a:cs typeface="Arial" panose="020B0604020202020204" pitchFamily="34" charset="0"/>
              </a:rPr>
              <a:t>outdated and confusing to navigate. </a:t>
            </a:r>
          </a:p>
          <a:p>
            <a:pPr marL="285750" indent="-285750">
              <a:buFont typeface="Arial" panose="020B0604020202020204" pitchFamily="34" charset="0"/>
              <a:buChar char="•"/>
            </a:pPr>
            <a:endParaRPr lang="en-GB" sz="1300" dirty="0"/>
          </a:p>
          <a:p>
            <a:pPr marL="285750" indent="-285750">
              <a:buFont typeface="Arial" panose="020B0604020202020204" pitchFamily="34" charset="0"/>
              <a:buChar char="•"/>
            </a:pPr>
            <a:endParaRPr lang="en-GB" sz="1300" dirty="0"/>
          </a:p>
          <a:p>
            <a:pPr marL="285750" indent="-285750">
              <a:buFont typeface="Arial" panose="020B0604020202020204" pitchFamily="34" charset="0"/>
              <a:buChar char="•"/>
            </a:pPr>
            <a:endParaRPr lang="en-GB" sz="1300" dirty="0"/>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200" dirty="0"/>
          </a:p>
          <a:p>
            <a:pPr marL="285750" lvl="0" indent="-285750">
              <a:buFont typeface="Arial" panose="020B0604020202020204" pitchFamily="34" charset="0"/>
              <a:buChar char="•"/>
            </a:pPr>
            <a:endParaRPr lang="en-GB" sz="1200" dirty="0"/>
          </a:p>
          <a:p>
            <a:pPr marL="285750" lvl="0" indent="-285750">
              <a:buFont typeface="Arial" panose="020B0604020202020204" pitchFamily="34" charset="0"/>
              <a:buChar char="•"/>
            </a:pPr>
            <a:r>
              <a:rPr lang="en-GB" sz="1200" dirty="0"/>
              <a:t>We have set up a “roving” GP service to support patients who are housebound and to carry out home visits.</a:t>
            </a:r>
          </a:p>
          <a:p>
            <a:pPr marL="315450" lvl="1" indent="-171450"/>
            <a:r>
              <a:rPr lang="en-GB" sz="1200" dirty="0"/>
              <a:t>Community pharmacies already play a significant role in supporting general practice through giving advice to patients and treating minor illness symptoms. We are also implementing a Community Pharmacist Consultation Service across Sussex. </a:t>
            </a:r>
          </a:p>
          <a:p>
            <a:pPr marL="315450" lvl="1" indent="-171450"/>
            <a:r>
              <a:rPr lang="en-GB" sz="1200" dirty="0"/>
              <a:t>28 PCNs are live with a further 8 in progress. 4,014 referrals were made by the service this year and a plan to have all PCNs using the pathway by September.</a:t>
            </a:r>
          </a:p>
          <a:p>
            <a:pPr marL="285750" indent="-285750">
              <a:buFont typeface="Arial" panose="020B0604020202020204" pitchFamily="34" charset="0"/>
              <a:buChar char="•"/>
            </a:pPr>
            <a:endParaRPr lang="en-GB" sz="1200" dirty="0"/>
          </a:p>
          <a:p>
            <a:pPr marL="285750" lvl="0" indent="-285750">
              <a:buFont typeface="Arial" panose="020B0604020202020204" pitchFamily="34" charset="0"/>
              <a:buChar char="•"/>
            </a:pPr>
            <a:endParaRPr lang="en-GB" sz="1200" dirty="0"/>
          </a:p>
          <a:p>
            <a:endParaRPr lang="en-GB" sz="1200" dirty="0"/>
          </a:p>
          <a:p>
            <a:pPr marL="171450" indent="-171450">
              <a:buFont typeface="Arial" panose="020B0604020202020204" pitchFamily="34" charset="0"/>
              <a:buChar char="•"/>
            </a:pPr>
            <a:endParaRPr lang="en-GB" sz="1200" dirty="0"/>
          </a:p>
        </p:txBody>
      </p:sp>
      <p:sp>
        <p:nvSpPr>
          <p:cNvPr id="7" name="Footer Placeholder 16">
            <a:extLst>
              <a:ext uri="{FF2B5EF4-FFF2-40B4-BE49-F238E27FC236}">
                <a16:creationId xmlns:a16="http://schemas.microsoft.com/office/drawing/2014/main" id="{6A09CF82-6BC7-F7C9-6BE7-491A64105525}"/>
              </a:ext>
            </a:extLst>
          </p:cNvPr>
          <p:cNvSpPr>
            <a:spLocks noGrp="1"/>
          </p:cNvSpPr>
          <p:nvPr>
            <p:ph type="ftr" sz="quarter" idx="11"/>
          </p:nvPr>
        </p:nvSpPr>
        <p:spPr>
          <a:xfrm>
            <a:off x="368263" y="6328855"/>
            <a:ext cx="3723445" cy="360000"/>
          </a:xfrm>
        </p:spPr>
        <p:txBody>
          <a:bodyPr/>
          <a:lstStyle/>
          <a:p>
            <a:r>
              <a:rPr lang="en-GB" noProof="0" dirty="0"/>
              <a:t>Staff and Sussex Patients View on Access to GP-led Service</a:t>
            </a:r>
          </a:p>
          <a:p>
            <a:r>
              <a:rPr lang="en-GB" noProof="0" dirty="0"/>
              <a:t>July 2022</a:t>
            </a:r>
          </a:p>
        </p:txBody>
      </p:sp>
      <p:sp>
        <p:nvSpPr>
          <p:cNvPr id="8" name="Title 1">
            <a:extLst>
              <a:ext uri="{FF2B5EF4-FFF2-40B4-BE49-F238E27FC236}">
                <a16:creationId xmlns:a16="http://schemas.microsoft.com/office/drawing/2014/main" id="{FA8990C7-5F43-B427-79FB-933A69D4331F}"/>
              </a:ext>
            </a:extLst>
          </p:cNvPr>
          <p:cNvSpPr txBox="1">
            <a:spLocks/>
          </p:cNvSpPr>
          <p:nvPr/>
        </p:nvSpPr>
        <p:spPr>
          <a:xfrm>
            <a:off x="368277" y="530839"/>
            <a:ext cx="8527047" cy="468000"/>
          </a:xfrm>
          <a:prstGeom prst="rect">
            <a:avLst/>
          </a:prstGeom>
        </p:spPr>
        <p:txBody>
          <a:bodyPr vert="horz" lIns="0" tIns="0" rIns="0" bIns="0" rtlCol="0" anchor="t" anchorCtr="0">
            <a:noAutofit/>
          </a:bodyPr>
          <a:lstStyle>
            <a:lvl1pPr algn="l" defTabSz="914400" rtl="0" eaLnBrk="1" latinLnBrk="0" hangingPunct="1">
              <a:spcBef>
                <a:spcPct val="0"/>
              </a:spcBef>
              <a:buNone/>
              <a:defRPr sz="3200" b="1" kern="1200">
                <a:solidFill>
                  <a:schemeClr val="accent1"/>
                </a:solidFill>
                <a:latin typeface="Century Gothic" panose="020B0502020202020204" pitchFamily="34" charset="0"/>
                <a:ea typeface="+mj-ea"/>
                <a:cs typeface="+mj-cs"/>
              </a:defRPr>
            </a:lvl1pPr>
          </a:lstStyle>
          <a:p>
            <a:r>
              <a:rPr lang="en-GB" sz="2300" dirty="0">
                <a:cs typeface="Times New Roman" panose="02020603050405020304" pitchFamily="18" charset="0"/>
              </a:rPr>
              <a:t>Access to primary care in Sussex -</a:t>
            </a:r>
            <a:r>
              <a:rPr lang="en-GB" sz="2300" dirty="0">
                <a:solidFill>
                  <a:srgbClr val="E73E97"/>
                </a:solidFill>
                <a:cs typeface="Times New Roman" panose="02020603050405020304" pitchFamily="18" charset="0"/>
              </a:rPr>
              <a:t> what we are doing</a:t>
            </a:r>
            <a:endParaRPr lang="en-US" sz="2300" dirty="0">
              <a:solidFill>
                <a:srgbClr val="E73E97"/>
              </a:solidFill>
            </a:endParaRPr>
          </a:p>
          <a:p>
            <a:r>
              <a:rPr lang="en-GB" sz="2300" dirty="0">
                <a:cs typeface="Times New Roman" panose="02020603050405020304" pitchFamily="18" charset="0"/>
              </a:rPr>
              <a:t> </a:t>
            </a:r>
            <a:endParaRPr lang="en-US" sz="2300" dirty="0"/>
          </a:p>
        </p:txBody>
      </p:sp>
    </p:spTree>
    <p:extLst>
      <p:ext uri="{BB962C8B-B14F-4D97-AF65-F5344CB8AC3E}">
        <p14:creationId xmlns:p14="http://schemas.microsoft.com/office/powerpoint/2010/main" val="10520773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4">
            <a:extLst>
              <a:ext uri="{FF2B5EF4-FFF2-40B4-BE49-F238E27FC236}">
                <a16:creationId xmlns:a16="http://schemas.microsoft.com/office/drawing/2014/main" id="{F538F43B-A840-4127-A038-D88ACDC3FFBF}"/>
              </a:ext>
            </a:extLst>
          </p:cNvPr>
          <p:cNvSpPr>
            <a:spLocks noGrp="1"/>
          </p:cNvSpPr>
          <p:nvPr>
            <p:ph type="sldNum" sz="quarter" idx="12"/>
          </p:nvPr>
        </p:nvSpPr>
        <p:spPr>
          <a:xfrm>
            <a:off x="8227507" y="6339416"/>
            <a:ext cx="540000" cy="216000"/>
          </a:xfrm>
        </p:spPr>
        <p:txBody>
          <a:bodyPr/>
          <a:lstStyle/>
          <a:p>
            <a:pPr>
              <a:spcAft>
                <a:spcPts val="600"/>
              </a:spcAft>
            </a:pPr>
            <a:fld id="{9295DF58-4118-4551-8C61-1A7ED177FA2D}" type="slidenum">
              <a:rPr lang="en-GB">
                <a:solidFill>
                  <a:prstClr val="white"/>
                </a:solidFill>
                <a:latin typeface="Poppins"/>
              </a:rPr>
              <a:pPr>
                <a:spcAft>
                  <a:spcPts val="600"/>
                </a:spcAft>
              </a:pPr>
              <a:t>44</a:t>
            </a:fld>
            <a:endParaRPr lang="en-GB" dirty="0">
              <a:solidFill>
                <a:prstClr val="white"/>
              </a:solidFill>
              <a:latin typeface="Poppins"/>
            </a:endParaRPr>
          </a:p>
        </p:txBody>
      </p:sp>
      <p:sp>
        <p:nvSpPr>
          <p:cNvPr id="4" name="Title" hidden="1"/>
          <p:cNvSpPr>
            <a:spLocks noGrp="1"/>
          </p:cNvSpPr>
          <p:nvPr>
            <p:ph type="title"/>
          </p:nvPr>
        </p:nvSpPr>
        <p:spPr/>
        <p:txBody>
          <a:bodyPr/>
          <a:lstStyle/>
          <a:p>
            <a:r>
              <a:rPr dirty="0"/>
              <a:t>Page 3</a:t>
            </a:r>
          </a:p>
        </p:txBody>
      </p:sp>
      <p:sp>
        <p:nvSpPr>
          <p:cNvPr id="6" name="Content Placeholder 6">
            <a:extLst>
              <a:ext uri="{FF2B5EF4-FFF2-40B4-BE49-F238E27FC236}">
                <a16:creationId xmlns:a16="http://schemas.microsoft.com/office/drawing/2014/main" id="{0E5A9677-6718-6AD0-DADD-8409EE05AA89}"/>
              </a:ext>
            </a:extLst>
          </p:cNvPr>
          <p:cNvSpPr>
            <a:spLocks noGrp="1"/>
          </p:cNvSpPr>
          <p:nvPr>
            <p:ph idx="1"/>
          </p:nvPr>
        </p:nvSpPr>
        <p:spPr>
          <a:xfrm>
            <a:off x="368265" y="1090037"/>
            <a:ext cx="7708935" cy="2263630"/>
          </a:xfrm>
        </p:spPr>
        <p:txBody>
          <a:bodyPr/>
          <a:lstStyle/>
          <a:p>
            <a:pPr>
              <a:spcAft>
                <a:spcPts val="800"/>
              </a:spcAft>
            </a:pPr>
            <a:r>
              <a:rPr lang="en-GB" sz="1500" b="1" spc="50" dirty="0">
                <a:solidFill>
                  <a:srgbClr val="606060"/>
                </a:solidFill>
              </a:rPr>
              <a:t>Enhanced access</a:t>
            </a:r>
          </a:p>
          <a:p>
            <a:pPr marL="171450" indent="-171450">
              <a:lnSpc>
                <a:spcPct val="108000"/>
              </a:lnSpc>
              <a:spcAft>
                <a:spcPts val="800"/>
              </a:spcAft>
              <a:buFont typeface="Arial" panose="020B0604020202020204" pitchFamily="34" charset="0"/>
              <a:buChar char="•"/>
            </a:pPr>
            <a:r>
              <a:rPr lang="en-GB" sz="1300" dirty="0">
                <a:ea typeface="Calibri" panose="020F0502020204030204" pitchFamily="34" charset="0"/>
              </a:rPr>
              <a:t>In October, an Enhanced Access model is being rolled-out across Primary care to enable patients to access a wide range of services outside of traditional core hours.  </a:t>
            </a:r>
          </a:p>
          <a:p>
            <a:pPr marL="171450" indent="-171450">
              <a:lnSpc>
                <a:spcPct val="108000"/>
              </a:lnSpc>
              <a:spcAft>
                <a:spcPts val="800"/>
              </a:spcAft>
              <a:buFont typeface="Arial" panose="020B0604020202020204" pitchFamily="34" charset="0"/>
              <a:buChar char="•"/>
            </a:pPr>
            <a:r>
              <a:rPr lang="en-GB" sz="1300" b="0" i="0" dirty="0">
                <a:effectLst/>
              </a:rPr>
              <a:t>By March 2023, we will make use of the GP Patient Survey results for practices in the PCNs : </a:t>
            </a:r>
          </a:p>
          <a:p>
            <a:pPr marL="315450" lvl="1" indent="-171450">
              <a:lnSpc>
                <a:spcPct val="108000"/>
              </a:lnSpc>
              <a:spcAft>
                <a:spcPts val="800"/>
              </a:spcAft>
            </a:pPr>
            <a:r>
              <a:rPr lang="en-GB" sz="1300" b="0" i="0" dirty="0">
                <a:effectLst/>
              </a:rPr>
              <a:t>identify patient groups experiencing inequalities in their experience of access to general practice</a:t>
            </a:r>
            <a:endParaRPr lang="en-GB" sz="1300" dirty="0"/>
          </a:p>
          <a:p>
            <a:pPr marL="315450" lvl="1" indent="-171450">
              <a:lnSpc>
                <a:spcPct val="108000"/>
              </a:lnSpc>
              <a:spcAft>
                <a:spcPts val="800"/>
              </a:spcAft>
            </a:pPr>
            <a:r>
              <a:rPr lang="en-GB" sz="1300" b="0" i="0" dirty="0">
                <a:effectLst/>
              </a:rPr>
              <a:t>develop, publish and implement a plan to improve patient experience and access for these patient groups, taking into account demographic information including levels of deprivation.</a:t>
            </a:r>
          </a:p>
          <a:p>
            <a:pPr marL="171450" indent="-171450">
              <a:spcAft>
                <a:spcPts val="800"/>
              </a:spcAft>
              <a:buFont typeface="Arial" panose="020B0604020202020204" pitchFamily="34" charset="0"/>
              <a:buChar char="•"/>
            </a:pPr>
            <a:endParaRPr lang="en-GB" sz="1200" dirty="0"/>
          </a:p>
        </p:txBody>
      </p:sp>
      <p:sp>
        <p:nvSpPr>
          <p:cNvPr id="7" name="Footer Placeholder 16">
            <a:extLst>
              <a:ext uri="{FF2B5EF4-FFF2-40B4-BE49-F238E27FC236}">
                <a16:creationId xmlns:a16="http://schemas.microsoft.com/office/drawing/2014/main" id="{6A09CF82-6BC7-F7C9-6BE7-491A64105525}"/>
              </a:ext>
            </a:extLst>
          </p:cNvPr>
          <p:cNvSpPr>
            <a:spLocks noGrp="1"/>
          </p:cNvSpPr>
          <p:nvPr>
            <p:ph type="ftr" sz="quarter" idx="11"/>
          </p:nvPr>
        </p:nvSpPr>
        <p:spPr>
          <a:xfrm>
            <a:off x="368265" y="6328855"/>
            <a:ext cx="3723445" cy="360000"/>
          </a:xfrm>
        </p:spPr>
        <p:txBody>
          <a:bodyPr/>
          <a:lstStyle/>
          <a:p>
            <a:r>
              <a:rPr lang="en-GB" dirty="0">
                <a:solidFill>
                  <a:prstClr val="white"/>
                </a:solidFill>
              </a:rPr>
              <a:t>Staff and Sussex Patients View on Access to GP-led Service</a:t>
            </a:r>
          </a:p>
          <a:p>
            <a:r>
              <a:rPr lang="en-GB" dirty="0">
                <a:solidFill>
                  <a:prstClr val="white"/>
                </a:solidFill>
              </a:rPr>
              <a:t>July 2022</a:t>
            </a:r>
          </a:p>
        </p:txBody>
      </p:sp>
      <p:sp>
        <p:nvSpPr>
          <p:cNvPr id="8" name="Title 1">
            <a:extLst>
              <a:ext uri="{FF2B5EF4-FFF2-40B4-BE49-F238E27FC236}">
                <a16:creationId xmlns:a16="http://schemas.microsoft.com/office/drawing/2014/main" id="{FA8990C7-5F43-B427-79FB-933A69D4331F}"/>
              </a:ext>
            </a:extLst>
          </p:cNvPr>
          <p:cNvSpPr txBox="1">
            <a:spLocks/>
          </p:cNvSpPr>
          <p:nvPr/>
        </p:nvSpPr>
        <p:spPr>
          <a:xfrm>
            <a:off x="319116" y="508772"/>
            <a:ext cx="8527047" cy="468000"/>
          </a:xfrm>
          <a:prstGeom prst="rect">
            <a:avLst/>
          </a:prstGeom>
        </p:spPr>
        <p:txBody>
          <a:bodyPr vert="horz" lIns="0" tIns="0" rIns="0" bIns="0" rtlCol="0" anchor="t" anchorCtr="0">
            <a:noAutofit/>
          </a:bodyPr>
          <a:lstStyle>
            <a:lvl1pPr algn="l" defTabSz="914400" rtl="0" eaLnBrk="1" latinLnBrk="0" hangingPunct="1">
              <a:spcBef>
                <a:spcPct val="0"/>
              </a:spcBef>
              <a:buNone/>
              <a:defRPr sz="3200" b="1" kern="1200">
                <a:solidFill>
                  <a:schemeClr val="accent1"/>
                </a:solidFill>
                <a:latin typeface="Century Gothic" panose="020B0502020202020204" pitchFamily="34" charset="0"/>
                <a:ea typeface="+mj-ea"/>
                <a:cs typeface="+mj-cs"/>
              </a:defRPr>
            </a:lvl1pPr>
          </a:lstStyle>
          <a:p>
            <a:r>
              <a:rPr lang="en-GB" sz="2300" dirty="0">
                <a:solidFill>
                  <a:srgbClr val="E73E97"/>
                </a:solidFill>
                <a:cs typeface="Times New Roman" panose="02020603050405020304" pitchFamily="18" charset="0"/>
              </a:rPr>
              <a:t>Access to primary care in Sussex – Future plans</a:t>
            </a:r>
            <a:endParaRPr lang="en-US" sz="2300" dirty="0">
              <a:solidFill>
                <a:srgbClr val="E73E97"/>
              </a:solidFill>
            </a:endParaRPr>
          </a:p>
        </p:txBody>
      </p:sp>
      <p:sp>
        <p:nvSpPr>
          <p:cNvPr id="2" name="TextBox 1"/>
          <p:cNvSpPr txBox="1"/>
          <p:nvPr/>
        </p:nvSpPr>
        <p:spPr>
          <a:xfrm>
            <a:off x="240459" y="3442155"/>
            <a:ext cx="8076488" cy="1577035"/>
          </a:xfrm>
          <a:prstGeom prst="rect">
            <a:avLst/>
          </a:prstGeom>
          <a:noFill/>
        </p:spPr>
        <p:txBody>
          <a:bodyPr wrap="square" rtlCol="0">
            <a:spAutoFit/>
          </a:bodyPr>
          <a:lstStyle/>
          <a:p>
            <a:pPr marL="171450" lvl="1" indent="-171450">
              <a:lnSpc>
                <a:spcPct val="108000"/>
              </a:lnSpc>
              <a:spcAft>
                <a:spcPts val="800"/>
              </a:spcAft>
              <a:buFont typeface="Arial" panose="020B0604020202020204" pitchFamily="34" charset="0"/>
              <a:buChar char="•"/>
            </a:pPr>
            <a:r>
              <a:rPr lang="en-GB" sz="1300" dirty="0">
                <a:latin typeface="Century Gothic" panose="020B0502020202020204" pitchFamily="34" charset="0"/>
                <a:ea typeface="Calibri" panose="020F0502020204030204" pitchFamily="34" charset="0"/>
              </a:rPr>
              <a:t>Community pharmacies already play a significant role in supporting general practice through giving advice to patients and treating minor illness symptoms. We are implementing a Community Pharmacist Consultation Service across Sussex, so far: </a:t>
            </a:r>
          </a:p>
          <a:p>
            <a:pPr marL="315450" lvl="1" indent="-171450">
              <a:lnSpc>
                <a:spcPct val="108000"/>
              </a:lnSpc>
              <a:spcAft>
                <a:spcPts val="800"/>
              </a:spcAft>
              <a:buClr>
                <a:schemeClr val="accent1"/>
              </a:buClr>
              <a:buSzPct val="100000"/>
              <a:buFont typeface="Arial" pitchFamily="34" charset="0"/>
              <a:buChar char="•"/>
            </a:pPr>
            <a:r>
              <a:rPr lang="en-GB" sz="1300" dirty="0">
                <a:latin typeface="Century Gothic" panose="020B0502020202020204" pitchFamily="34" charset="0"/>
                <a:ea typeface="Calibri" panose="020F0502020204030204" pitchFamily="34" charset="0"/>
              </a:rPr>
              <a:t>28 PCNs are already live, with a further 8 in progress. </a:t>
            </a:r>
          </a:p>
          <a:p>
            <a:pPr marL="315450" lvl="1" indent="-171450">
              <a:lnSpc>
                <a:spcPct val="108000"/>
              </a:lnSpc>
              <a:spcAft>
                <a:spcPts val="800"/>
              </a:spcAft>
              <a:buClr>
                <a:schemeClr val="accent1"/>
              </a:buClr>
              <a:buSzPct val="100000"/>
              <a:buFont typeface="Arial" pitchFamily="34" charset="0"/>
              <a:buChar char="•"/>
            </a:pPr>
            <a:r>
              <a:rPr lang="en-GB" sz="1300" dirty="0">
                <a:latin typeface="Century Gothic" panose="020B0502020202020204" pitchFamily="34" charset="0"/>
                <a:ea typeface="Calibri" panose="020F0502020204030204" pitchFamily="34" charset="0"/>
              </a:rPr>
              <a:t>4,014 referrals were made this year and plan is to have all PCNs using the pathway by September 2022.</a:t>
            </a:r>
          </a:p>
        </p:txBody>
      </p:sp>
    </p:spTree>
    <p:extLst>
      <p:ext uri="{BB962C8B-B14F-4D97-AF65-F5344CB8AC3E}">
        <p14:creationId xmlns:p14="http://schemas.microsoft.com/office/powerpoint/2010/main" val="5627902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264" y="1541302"/>
            <a:ext cx="8208000" cy="3480092"/>
          </a:xfrm>
        </p:spPr>
        <p:txBody>
          <a:bodyPr/>
          <a:lstStyle/>
          <a:p>
            <a:pPr>
              <a:lnSpc>
                <a:spcPct val="108000"/>
              </a:lnSpc>
              <a:spcAft>
                <a:spcPts val="800"/>
              </a:spcAft>
            </a:pPr>
            <a:r>
              <a:rPr lang="en-GB" sz="1300" dirty="0"/>
              <a:t>The new vision for integrating primary care is, improving the access, experience and outcomes for our communities, centres around three essential offers, which are:</a:t>
            </a:r>
          </a:p>
          <a:p>
            <a:pPr marL="171450" lvl="0" indent="-171450">
              <a:lnSpc>
                <a:spcPct val="108000"/>
              </a:lnSpc>
              <a:spcAft>
                <a:spcPts val="800"/>
              </a:spcAft>
              <a:buFont typeface="Arial" panose="020B0604020202020204" pitchFamily="34" charset="0"/>
              <a:buChar char="•"/>
            </a:pPr>
            <a:r>
              <a:rPr lang="en-GB" sz="1300" dirty="0"/>
              <a:t>Streamlining access to care and advice for people who get ill but only use health services infrequently, providing them with much more choice about how they access care and ensuring care is always available in their community when they need it</a:t>
            </a:r>
          </a:p>
          <a:p>
            <a:pPr marL="171450" lvl="0" indent="-171450">
              <a:lnSpc>
                <a:spcPct val="108000"/>
              </a:lnSpc>
              <a:spcAft>
                <a:spcPts val="800"/>
              </a:spcAft>
              <a:buFont typeface="Arial" panose="020B0604020202020204" pitchFamily="34" charset="0"/>
              <a:buChar char="•"/>
            </a:pPr>
            <a:r>
              <a:rPr lang="en-GB" sz="1300" dirty="0"/>
              <a:t>Providing more proactive, personalised care with support from a multidisciplinary team of professionals to people with more complex needs, including, but not limited to, those with multiple long-term conditions</a:t>
            </a:r>
          </a:p>
          <a:p>
            <a:pPr marL="171450" lvl="0" indent="-171450">
              <a:lnSpc>
                <a:spcPct val="108000"/>
              </a:lnSpc>
              <a:spcAft>
                <a:spcPts val="800"/>
              </a:spcAft>
              <a:buFont typeface="Arial" panose="020B0604020202020204" pitchFamily="34" charset="0"/>
              <a:buChar char="•"/>
            </a:pPr>
            <a:r>
              <a:rPr lang="en-GB" sz="1300" dirty="0"/>
              <a:t>Helping people to stay well for longer as part of a more ambitious and joined-up approach to prevention</a:t>
            </a:r>
          </a:p>
          <a:p>
            <a:pPr marL="171450" lvl="0" indent="-171450">
              <a:lnSpc>
                <a:spcPct val="108000"/>
              </a:lnSpc>
              <a:spcAft>
                <a:spcPts val="800"/>
              </a:spcAft>
              <a:buFont typeface="Arial" panose="020B0604020202020204" pitchFamily="34" charset="0"/>
              <a:buChar char="•"/>
            </a:pPr>
            <a:r>
              <a:rPr lang="en-GB" sz="1300" dirty="0"/>
              <a:t>Enable primary care in every neighbourhood to create single urgent care teams and to offer their patients the care appropriate to them when they pop into their practice, contact the team, or book an online appointment. The importance of improvement support, data and leadership is central to making this work</a:t>
            </a:r>
          </a:p>
          <a:p>
            <a:pPr marL="171450" lvl="0" indent="-171450">
              <a:lnSpc>
                <a:spcPct val="108000"/>
              </a:lnSpc>
              <a:spcAft>
                <a:spcPts val="800"/>
              </a:spcAft>
              <a:buFont typeface="Arial" panose="020B0604020202020204" pitchFamily="34" charset="0"/>
              <a:buChar char="•"/>
            </a:pPr>
            <a:r>
              <a:rPr lang="en-GB" sz="1300" dirty="0"/>
              <a:t>Take currently separate services and organise them as a single integrated urgent care pathway in the community that is reliable, streamlined and easier for patients to navigate.</a:t>
            </a:r>
          </a:p>
          <a:p>
            <a:pPr>
              <a:lnSpc>
                <a:spcPct val="108000"/>
              </a:lnSpc>
              <a:spcAft>
                <a:spcPts val="800"/>
              </a:spcAft>
            </a:pPr>
            <a:endParaRPr lang="en-GB" sz="1300" dirty="0"/>
          </a:p>
        </p:txBody>
      </p:sp>
      <p:sp>
        <p:nvSpPr>
          <p:cNvPr id="5" name="Slide Number Placeholder 4"/>
          <p:cNvSpPr>
            <a:spLocks noGrp="1"/>
          </p:cNvSpPr>
          <p:nvPr>
            <p:ph type="sldNum" sz="quarter" idx="12"/>
          </p:nvPr>
        </p:nvSpPr>
        <p:spPr/>
        <p:txBody>
          <a:bodyPr/>
          <a:lstStyle/>
          <a:p>
            <a:fld id="{9295DF58-4118-4551-8C61-1A7ED177FA2D}" type="slidenum">
              <a:rPr lang="en-GB" noProof="0" smtClean="0"/>
              <a:pPr/>
              <a:t>45</a:t>
            </a:fld>
            <a:endParaRPr lang="en-GB" noProof="0" dirty="0"/>
          </a:p>
        </p:txBody>
      </p:sp>
      <p:sp>
        <p:nvSpPr>
          <p:cNvPr id="6" name="Text Placeholder 5"/>
          <p:cNvSpPr>
            <a:spLocks noGrp="1"/>
          </p:cNvSpPr>
          <p:nvPr>
            <p:ph type="body" sz="quarter" idx="13"/>
          </p:nvPr>
        </p:nvSpPr>
        <p:spPr>
          <a:xfrm>
            <a:off x="368264" y="1026415"/>
            <a:ext cx="8143875" cy="285750"/>
          </a:xfrm>
        </p:spPr>
        <p:txBody>
          <a:bodyPr/>
          <a:lstStyle/>
          <a:p>
            <a:r>
              <a:rPr lang="en-GB" sz="1500" dirty="0"/>
              <a:t>The </a:t>
            </a:r>
            <a:r>
              <a:rPr lang="en-GB" sz="1500" dirty="0">
                <a:solidFill>
                  <a:srgbClr val="606060"/>
                </a:solidFill>
              </a:rPr>
              <a:t>new</a:t>
            </a:r>
            <a:r>
              <a:rPr lang="en-GB" sz="1500" dirty="0"/>
              <a:t> vision for integrating primary care </a:t>
            </a:r>
          </a:p>
        </p:txBody>
      </p:sp>
      <p:sp>
        <p:nvSpPr>
          <p:cNvPr id="8" name="Title 1">
            <a:extLst>
              <a:ext uri="{FF2B5EF4-FFF2-40B4-BE49-F238E27FC236}">
                <a16:creationId xmlns:a16="http://schemas.microsoft.com/office/drawing/2014/main" id="{FA8990C7-5F43-B427-79FB-933A69D4331F}"/>
              </a:ext>
            </a:extLst>
          </p:cNvPr>
          <p:cNvSpPr txBox="1">
            <a:spLocks/>
          </p:cNvSpPr>
          <p:nvPr/>
        </p:nvSpPr>
        <p:spPr>
          <a:xfrm>
            <a:off x="368264" y="580490"/>
            <a:ext cx="8527047" cy="468000"/>
          </a:xfrm>
          <a:prstGeom prst="rect">
            <a:avLst/>
          </a:prstGeom>
        </p:spPr>
        <p:txBody>
          <a:bodyPr vert="horz" lIns="0" tIns="0" rIns="0" bIns="0" rtlCol="0" anchor="t" anchorCtr="0">
            <a:noAutofit/>
          </a:bodyPr>
          <a:lstStyle>
            <a:lvl1pPr algn="l" defTabSz="914400" rtl="0" eaLnBrk="1" latinLnBrk="0" hangingPunct="1">
              <a:spcBef>
                <a:spcPct val="0"/>
              </a:spcBef>
              <a:buNone/>
              <a:defRPr sz="3200" b="1" kern="1200">
                <a:solidFill>
                  <a:schemeClr val="accent1"/>
                </a:solidFill>
                <a:latin typeface="Century Gothic" panose="020B0502020202020204" pitchFamily="34" charset="0"/>
                <a:ea typeface="+mj-ea"/>
                <a:cs typeface="+mj-cs"/>
              </a:defRPr>
            </a:lvl1pPr>
          </a:lstStyle>
          <a:p>
            <a:r>
              <a:rPr lang="en-GB" sz="2300" dirty="0">
                <a:solidFill>
                  <a:srgbClr val="E73E97"/>
                </a:solidFill>
                <a:cs typeface="Times New Roman" panose="02020603050405020304" pitchFamily="18" charset="0"/>
              </a:rPr>
              <a:t>Access to primary care in Sussex – Future plans</a:t>
            </a:r>
            <a:endParaRPr lang="en-US" sz="2300" dirty="0">
              <a:solidFill>
                <a:srgbClr val="E73E97"/>
              </a:solidFill>
            </a:endParaRPr>
          </a:p>
        </p:txBody>
      </p:sp>
      <p:sp>
        <p:nvSpPr>
          <p:cNvPr id="7" name="Footer Placeholder 16">
            <a:extLst>
              <a:ext uri="{FF2B5EF4-FFF2-40B4-BE49-F238E27FC236}">
                <a16:creationId xmlns:a16="http://schemas.microsoft.com/office/drawing/2014/main" id="{B647EC3F-D2B3-9B05-F0F1-6EE4B63C76C3}"/>
              </a:ext>
            </a:extLst>
          </p:cNvPr>
          <p:cNvSpPr>
            <a:spLocks noGrp="1"/>
          </p:cNvSpPr>
          <p:nvPr>
            <p:ph type="ftr" sz="quarter" idx="11"/>
          </p:nvPr>
        </p:nvSpPr>
        <p:spPr>
          <a:xfrm>
            <a:off x="368265" y="6328855"/>
            <a:ext cx="3723445" cy="360000"/>
          </a:xfrm>
        </p:spPr>
        <p:txBody>
          <a:bodyPr/>
          <a:lstStyle/>
          <a:p>
            <a:r>
              <a:rPr lang="en-GB" dirty="0">
                <a:solidFill>
                  <a:prstClr val="white"/>
                </a:solidFill>
              </a:rPr>
              <a:t>Staff and Sussex Patients View on Access to GP-led Service</a:t>
            </a:r>
          </a:p>
          <a:p>
            <a:r>
              <a:rPr lang="en-GB" dirty="0">
                <a:solidFill>
                  <a:prstClr val="white"/>
                </a:solidFill>
              </a:rPr>
              <a:t>July 2022</a:t>
            </a:r>
          </a:p>
        </p:txBody>
      </p:sp>
    </p:spTree>
    <p:extLst>
      <p:ext uri="{BB962C8B-B14F-4D97-AF65-F5344CB8AC3E}">
        <p14:creationId xmlns:p14="http://schemas.microsoft.com/office/powerpoint/2010/main" val="22779175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erson and person walking out of a building&#10;&#10;Description automatically generated with medium confidence">
            <a:extLst>
              <a:ext uri="{FF2B5EF4-FFF2-40B4-BE49-F238E27FC236}">
                <a16:creationId xmlns:a16="http://schemas.microsoft.com/office/drawing/2014/main" id="{AE788C41-EE10-4051-AC02-9D915B76B49F}"/>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4176" r="4176"/>
          <a:stretch>
            <a:fillRect/>
          </a:stretch>
        </p:blipFill>
        <p:spPr/>
      </p:pic>
      <p:pic>
        <p:nvPicPr>
          <p:cNvPr id="8" name="Picture Placeholder 3" descr="P1031 HWE Brand project - PPT template - Slide 11.png"/>
          <p:cNvPicPr>
            <a:picLocks noChangeAspect="1"/>
          </p:cNvPicPr>
          <p:nvPr/>
        </p:nvPicPr>
        <p:blipFill>
          <a:blip r:embed="rId4" cstate="print"/>
          <a:srcRect t="188" b="188"/>
          <a:stretch>
            <a:fillRect/>
          </a:stretch>
        </p:blipFill>
        <p:spPr>
          <a:xfrm flipV="1">
            <a:off x="-99710" y="0"/>
            <a:ext cx="9144000" cy="6858000"/>
          </a:xfrm>
          <a:prstGeom prst="rect">
            <a:avLst/>
          </a:prstGeom>
        </p:spPr>
      </p:pic>
      <p:sp>
        <p:nvSpPr>
          <p:cNvPr id="6" name="Title 5"/>
          <p:cNvSpPr>
            <a:spLocks noGrp="1"/>
          </p:cNvSpPr>
          <p:nvPr>
            <p:ph type="ctrTitle"/>
          </p:nvPr>
        </p:nvSpPr>
        <p:spPr/>
        <p:txBody>
          <a:bodyPr/>
          <a:lstStyle/>
          <a:p>
            <a:r>
              <a:rPr lang="en-GB" dirty="0">
                <a:latin typeface="Century Gothic"/>
              </a:rPr>
              <a:t>Recommendations and next steps</a:t>
            </a:r>
            <a:endParaRPr lang="en-GB" dirty="0">
              <a:latin typeface="Century Gothic" panose="020B0502020202020204" pitchFamily="34" charset="0"/>
            </a:endParaRPr>
          </a:p>
        </p:txBody>
      </p:sp>
    </p:spTree>
    <p:extLst>
      <p:ext uri="{BB962C8B-B14F-4D97-AF65-F5344CB8AC3E}">
        <p14:creationId xmlns:p14="http://schemas.microsoft.com/office/powerpoint/2010/main" val="33902879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3D33B-9720-C57C-1FB8-F31F9C9C915D}"/>
              </a:ext>
            </a:extLst>
          </p:cNvPr>
          <p:cNvSpPr>
            <a:spLocks noGrp="1"/>
          </p:cNvSpPr>
          <p:nvPr>
            <p:ph type="title"/>
          </p:nvPr>
        </p:nvSpPr>
        <p:spPr/>
        <p:txBody>
          <a:bodyPr/>
          <a:lstStyle/>
          <a:p>
            <a:r>
              <a:rPr lang="en-GB" dirty="0">
                <a:latin typeface="+mj-lt"/>
              </a:rPr>
              <a:t>Patient Recommendations for GP Services (made in May 2022)</a:t>
            </a:r>
            <a:endParaRPr lang="en-GB" dirty="0">
              <a:solidFill>
                <a:srgbClr val="FF0000"/>
              </a:solidFill>
              <a:latin typeface="+mj-lt"/>
            </a:endParaRPr>
          </a:p>
        </p:txBody>
      </p:sp>
      <p:sp>
        <p:nvSpPr>
          <p:cNvPr id="5" name="Slide Number Placeholder 4">
            <a:extLst>
              <a:ext uri="{FF2B5EF4-FFF2-40B4-BE49-F238E27FC236}">
                <a16:creationId xmlns:a16="http://schemas.microsoft.com/office/drawing/2014/main" id="{DEE4F9F5-6B3C-9BA0-C394-25FB6639BC3F}"/>
              </a:ext>
            </a:extLst>
          </p:cNvPr>
          <p:cNvSpPr>
            <a:spLocks noGrp="1"/>
          </p:cNvSpPr>
          <p:nvPr>
            <p:ph type="sldNum" sz="quarter" idx="12"/>
          </p:nvPr>
        </p:nvSpPr>
        <p:spPr/>
        <p:txBody>
          <a:bodyPr/>
          <a:lstStyle/>
          <a:p>
            <a:fld id="{9295DF58-4118-4551-8C61-1A7ED177FA2D}" type="slidenum">
              <a:rPr lang="en-GB" noProof="0" smtClean="0"/>
              <a:pPr/>
              <a:t>47</a:t>
            </a:fld>
            <a:endParaRPr lang="en-GB" noProof="0"/>
          </a:p>
        </p:txBody>
      </p:sp>
      <p:pic>
        <p:nvPicPr>
          <p:cNvPr id="6" name="Picture 5" descr="Icon&#10;&#10;Description automatically generated">
            <a:extLst>
              <a:ext uri="{FF2B5EF4-FFF2-40B4-BE49-F238E27FC236}">
                <a16:creationId xmlns:a16="http://schemas.microsoft.com/office/drawing/2014/main" id="{A3C7C19A-9A0D-FAD9-D404-989FC5C373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0628" y="1627628"/>
            <a:ext cx="3602743" cy="3602743"/>
          </a:xfrm>
          <a:prstGeom prst="rect">
            <a:avLst/>
          </a:prstGeom>
        </p:spPr>
      </p:pic>
      <p:sp>
        <p:nvSpPr>
          <p:cNvPr id="7" name="Footer Placeholder 16">
            <a:extLst>
              <a:ext uri="{FF2B5EF4-FFF2-40B4-BE49-F238E27FC236}">
                <a16:creationId xmlns:a16="http://schemas.microsoft.com/office/drawing/2014/main" id="{8EB5B6A5-6D00-6709-BE4E-06655D7FA668}"/>
              </a:ext>
            </a:extLst>
          </p:cNvPr>
          <p:cNvSpPr>
            <a:spLocks noGrp="1"/>
          </p:cNvSpPr>
          <p:nvPr>
            <p:ph type="ftr" sz="quarter" idx="11"/>
          </p:nvPr>
        </p:nvSpPr>
        <p:spPr>
          <a:xfrm>
            <a:off x="368265" y="6328855"/>
            <a:ext cx="3723445" cy="360000"/>
          </a:xfrm>
        </p:spPr>
        <p:txBody>
          <a:bodyPr/>
          <a:lstStyle/>
          <a:p>
            <a:r>
              <a:rPr lang="en-GB" dirty="0">
                <a:solidFill>
                  <a:prstClr val="white"/>
                </a:solidFill>
              </a:rPr>
              <a:t>Staff and Sussex Patients View on Access to GP-led Service</a:t>
            </a:r>
          </a:p>
          <a:p>
            <a:r>
              <a:rPr lang="en-GB" dirty="0">
                <a:solidFill>
                  <a:prstClr val="white"/>
                </a:solidFill>
              </a:rPr>
              <a:t>May 2022</a:t>
            </a:r>
          </a:p>
        </p:txBody>
      </p:sp>
    </p:spTree>
    <p:extLst>
      <p:ext uri="{BB962C8B-B14F-4D97-AF65-F5344CB8AC3E}">
        <p14:creationId xmlns:p14="http://schemas.microsoft.com/office/powerpoint/2010/main" val="1075658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D6E7E6-156D-41B6-B0D9-7E2E19307D95}"/>
              </a:ext>
            </a:extLst>
          </p:cNvPr>
          <p:cNvSpPr>
            <a:spLocks noGrp="1"/>
          </p:cNvSpPr>
          <p:nvPr>
            <p:ph idx="1"/>
          </p:nvPr>
        </p:nvSpPr>
        <p:spPr>
          <a:xfrm>
            <a:off x="247240" y="1396944"/>
            <a:ext cx="8380567" cy="4528776"/>
          </a:xfrm>
        </p:spPr>
        <p:txBody>
          <a:bodyPr/>
          <a:lstStyle/>
          <a:p>
            <a:pPr marL="0">
              <a:lnSpc>
                <a:spcPct val="100000"/>
              </a:lnSpc>
            </a:pPr>
            <a:r>
              <a:rPr lang="en-GB" sz="1300" b="0" dirty="0">
                <a:cs typeface="Calibri" panose="020F0502020204030204" pitchFamily="34" charset="0"/>
              </a:rPr>
              <a:t>.</a:t>
            </a:r>
          </a:p>
          <a:p>
            <a:pPr marL="898525" indent="-898525" fontAlgn="base">
              <a:lnSpc>
                <a:spcPct val="100000"/>
              </a:lnSpc>
              <a:spcAft>
                <a:spcPts val="600"/>
              </a:spcAft>
            </a:pPr>
            <a:r>
              <a:rPr lang="en-GB" sz="1500" kern="1200" dirty="0">
                <a:solidFill>
                  <a:srgbClr val="606060"/>
                </a:solidFill>
                <a:effectLst/>
                <a:ea typeface="Calibri" panose="020F0502020204030204" pitchFamily="34" charset="0"/>
              </a:rPr>
              <a:t>Phone systems</a:t>
            </a:r>
            <a:endParaRPr lang="en-GB" sz="1500" dirty="0">
              <a:solidFill>
                <a:srgbClr val="606060"/>
              </a:solidFill>
              <a:effectLst/>
              <a:ea typeface="Times New Roman" panose="02020603050405020304" pitchFamily="18" charset="0"/>
            </a:endParaRPr>
          </a:p>
          <a:p>
            <a:pPr marL="342900" lvl="0" indent="-342900" fontAlgn="base">
              <a:lnSpc>
                <a:spcPct val="150000"/>
              </a:lnSpc>
              <a:buFont typeface="Arial" panose="020B0604020202020204" pitchFamily="34" charset="0"/>
              <a:buChar char="•"/>
              <a:tabLst>
                <a:tab pos="457200" algn="l"/>
              </a:tabLst>
            </a:pPr>
            <a:r>
              <a:rPr lang="en-GB" sz="1300" b="0" kern="1200" dirty="0">
                <a:solidFill>
                  <a:srgbClr val="004C6B"/>
                </a:solidFill>
                <a:effectLst/>
                <a:ea typeface="Calibri" panose="020F0502020204030204" pitchFamily="34" charset="0"/>
                <a:cs typeface="Times New Roman" panose="02020603050405020304" pitchFamily="18" charset="0"/>
              </a:rPr>
              <a:t>New phone systems or increased number of call handlers or lines dedicated to appointments booking should be put in place to unblock lines for enquiries and test results and reduce call waiting. </a:t>
            </a:r>
            <a:endParaRPr lang="en-GB" sz="1300" b="0" dirty="0">
              <a:solidFill>
                <a:srgbClr val="004C6B"/>
              </a:solidFill>
              <a:effectLst/>
              <a:ea typeface="Times New Roman" panose="02020603050405020304" pitchFamily="18" charset="0"/>
              <a:cs typeface="Times New Roman" panose="02020603050405020304" pitchFamily="18" charset="0"/>
            </a:endParaRPr>
          </a:p>
          <a:p>
            <a:pPr marL="342900" lvl="0" indent="-342900" fontAlgn="base">
              <a:lnSpc>
                <a:spcPct val="150000"/>
              </a:lnSpc>
              <a:buFont typeface="Arial" panose="020B0604020202020204" pitchFamily="34" charset="0"/>
              <a:buChar char="•"/>
              <a:tabLst>
                <a:tab pos="457200" algn="l"/>
              </a:tabLst>
            </a:pPr>
            <a:r>
              <a:rPr lang="en-GB" sz="1300" b="0" kern="1200" dirty="0">
                <a:solidFill>
                  <a:srgbClr val="004C6B"/>
                </a:solidFill>
                <a:effectLst/>
                <a:ea typeface="Times New Roman" panose="02020603050405020304" pitchFamily="18" charset="0"/>
                <a:cs typeface="Times New Roman" panose="02020603050405020304" pitchFamily="18" charset="0"/>
              </a:rPr>
              <a:t>Phones able to have a third person in the consultation. </a:t>
            </a:r>
            <a:endParaRPr lang="en-GB" sz="1300" b="0" dirty="0">
              <a:solidFill>
                <a:srgbClr val="004C6B"/>
              </a:solidFill>
              <a:effectLst/>
              <a:ea typeface="Times New Roman" panose="02020603050405020304" pitchFamily="18" charset="0"/>
              <a:cs typeface="Times New Roman" panose="02020603050405020304" pitchFamily="18" charset="0"/>
            </a:endParaRPr>
          </a:p>
          <a:p>
            <a:pPr marL="342900" lvl="0" indent="-342900" fontAlgn="base">
              <a:lnSpc>
                <a:spcPct val="150000"/>
              </a:lnSpc>
              <a:buFont typeface="Arial" panose="020B0604020202020204" pitchFamily="34" charset="0"/>
              <a:buChar char="•"/>
              <a:tabLst>
                <a:tab pos="457200" algn="l"/>
              </a:tabLst>
            </a:pPr>
            <a:r>
              <a:rPr lang="en-GB" sz="1300" b="0" kern="1200" dirty="0">
                <a:solidFill>
                  <a:srgbClr val="004C6B"/>
                </a:solidFill>
                <a:effectLst/>
                <a:ea typeface="Times New Roman" panose="02020603050405020304" pitchFamily="18" charset="0"/>
                <a:cs typeface="Times New Roman" panose="02020603050405020304" pitchFamily="18" charset="0"/>
              </a:rPr>
              <a:t>Dedicated phoneline for registered carers.</a:t>
            </a:r>
            <a:endParaRPr lang="en-GB" sz="1300" b="0" dirty="0">
              <a:solidFill>
                <a:srgbClr val="004C6B"/>
              </a:solidFill>
              <a:effectLst/>
              <a:ea typeface="Times New Roman" panose="02020603050405020304" pitchFamily="18" charset="0"/>
              <a:cs typeface="Times New Roman" panose="02020603050405020304" pitchFamily="18" charset="0"/>
            </a:endParaRPr>
          </a:p>
          <a:p>
            <a:pPr marL="342900" lvl="0" indent="-342900" fontAlgn="base">
              <a:lnSpc>
                <a:spcPct val="150000"/>
              </a:lnSpc>
              <a:buFont typeface="Arial" panose="020B0604020202020204" pitchFamily="34" charset="0"/>
              <a:buChar char="•"/>
              <a:tabLst>
                <a:tab pos="457200" algn="l"/>
              </a:tabLst>
            </a:pPr>
            <a:r>
              <a:rPr lang="en-GB" sz="1300" b="0" kern="1200" dirty="0">
                <a:solidFill>
                  <a:srgbClr val="004C6B"/>
                </a:solidFill>
                <a:effectLst/>
                <a:ea typeface="Times New Roman" panose="02020603050405020304" pitchFamily="18" charset="0"/>
                <a:cs typeface="Times New Roman" panose="02020603050405020304" pitchFamily="18" charset="0"/>
              </a:rPr>
              <a:t>Review pre-recorded messages to ensure they don’t deter patients or lead them to believe they are a burden on an overstretched service</a:t>
            </a:r>
            <a:endParaRPr lang="en-GB" sz="1300" b="0" dirty="0">
              <a:solidFill>
                <a:srgbClr val="004C6B"/>
              </a:solidFill>
              <a:effectLst/>
              <a:ea typeface="Times New Roman" panose="02020603050405020304" pitchFamily="18" charset="0"/>
              <a:cs typeface="Times New Roman" panose="02020603050405020304" pitchFamily="18" charset="0"/>
            </a:endParaRPr>
          </a:p>
          <a:p>
            <a:pPr marL="342900" lvl="0" indent="-342900" fontAlgn="base">
              <a:lnSpc>
                <a:spcPct val="150000"/>
              </a:lnSpc>
              <a:buFont typeface="Arial" panose="020B0604020202020204" pitchFamily="34" charset="0"/>
              <a:buChar char="•"/>
              <a:tabLst>
                <a:tab pos="457200" algn="l"/>
              </a:tabLst>
            </a:pPr>
            <a:r>
              <a:rPr lang="en-GB" sz="1300" b="0" kern="1200" dirty="0">
                <a:solidFill>
                  <a:srgbClr val="004C6B"/>
                </a:solidFill>
                <a:effectLst/>
                <a:ea typeface="Times New Roman" panose="02020603050405020304" pitchFamily="18" charset="0"/>
                <a:cs typeface="Times New Roman" panose="02020603050405020304" pitchFamily="18" charset="0"/>
              </a:rPr>
              <a:t>Implement phone queue system in all services as it removed the stress of constantly trying to get through, even if it takes a long time </a:t>
            </a:r>
          </a:p>
          <a:p>
            <a:pPr marL="342900" lvl="0" indent="-342900" fontAlgn="base">
              <a:lnSpc>
                <a:spcPct val="150000"/>
              </a:lnSpc>
              <a:spcAft>
                <a:spcPts val="0"/>
              </a:spcAft>
              <a:buFont typeface="Arial" panose="020B0604020202020204" pitchFamily="34" charset="0"/>
              <a:buChar char="•"/>
              <a:tabLst>
                <a:tab pos="457200" algn="l"/>
              </a:tabLst>
            </a:pPr>
            <a:r>
              <a:rPr lang="en-GB" sz="1300" b="0" kern="1200" dirty="0">
                <a:solidFill>
                  <a:srgbClr val="004C6B"/>
                </a:solidFill>
                <a:effectLst/>
                <a:ea typeface="Times New Roman" panose="02020603050405020304" pitchFamily="18" charset="0"/>
                <a:cs typeface="Times New Roman" panose="02020603050405020304" pitchFamily="18" charset="0"/>
              </a:rPr>
              <a:t>Each surgery should look at ways in which to increase the efficiency of call handling </a:t>
            </a:r>
          </a:p>
          <a:p>
            <a:pPr marL="0" lvl="0" fontAlgn="base">
              <a:lnSpc>
                <a:spcPct val="150000"/>
              </a:lnSpc>
              <a:tabLst>
                <a:tab pos="457200" algn="l"/>
              </a:tabLst>
            </a:pPr>
            <a:r>
              <a:rPr lang="en-GB" sz="1300" b="0" dirty="0">
                <a:solidFill>
                  <a:srgbClr val="004C6B"/>
                </a:solidFill>
                <a:ea typeface="Times New Roman" panose="02020603050405020304" pitchFamily="18" charset="0"/>
                <a:cs typeface="Times New Roman" panose="02020603050405020304" pitchFamily="18" charset="0"/>
              </a:rPr>
              <a:t>       in </a:t>
            </a:r>
            <a:r>
              <a:rPr lang="en-GB" sz="1300" b="0" kern="1200" dirty="0">
                <a:solidFill>
                  <a:srgbClr val="004C6B"/>
                </a:solidFill>
                <a:effectLst/>
                <a:ea typeface="Times New Roman" panose="02020603050405020304" pitchFamily="18" charset="0"/>
                <a:cs typeface="Times New Roman" panose="02020603050405020304" pitchFamily="18" charset="0"/>
              </a:rPr>
              <a:t>order to prevent long telephone queues.</a:t>
            </a:r>
            <a:endParaRPr lang="en-GB" sz="1300" b="0" dirty="0">
              <a:solidFill>
                <a:srgbClr val="004C6B"/>
              </a:solidFill>
              <a:effectLst/>
              <a:ea typeface="Times New Roman" panose="02020603050405020304" pitchFamily="18" charset="0"/>
              <a:cs typeface="Times New Roman" panose="02020603050405020304" pitchFamily="18" charset="0"/>
            </a:endParaRPr>
          </a:p>
          <a:p>
            <a:pPr>
              <a:lnSpc>
                <a:spcPct val="100000"/>
              </a:lnSpc>
            </a:pPr>
            <a:endParaRPr lang="en-GB" sz="1300" b="0" dirty="0"/>
          </a:p>
        </p:txBody>
      </p:sp>
      <p:sp>
        <p:nvSpPr>
          <p:cNvPr id="5" name="Slide Number Placeholder 4">
            <a:extLst>
              <a:ext uri="{FF2B5EF4-FFF2-40B4-BE49-F238E27FC236}">
                <a16:creationId xmlns:a16="http://schemas.microsoft.com/office/drawing/2014/main" id="{36FA7011-501A-417A-A616-9DF7A0921B3E}"/>
              </a:ext>
            </a:extLst>
          </p:cNvPr>
          <p:cNvSpPr>
            <a:spLocks noGrp="1"/>
          </p:cNvSpPr>
          <p:nvPr>
            <p:ph type="sldNum" sz="quarter" idx="12"/>
          </p:nvPr>
        </p:nvSpPr>
        <p:spPr/>
        <p:txBody>
          <a:bodyPr/>
          <a:lstStyle/>
          <a:p>
            <a:fld id="{9295DF58-4118-4551-8C61-1A7ED177FA2D}" type="slidenum">
              <a:rPr lang="en-GB" noProof="0" smtClean="0"/>
              <a:pPr/>
              <a:t>48</a:t>
            </a:fld>
            <a:endParaRPr lang="en-GB" noProof="0"/>
          </a:p>
        </p:txBody>
      </p:sp>
      <p:sp>
        <p:nvSpPr>
          <p:cNvPr id="2" name="Title 1">
            <a:extLst>
              <a:ext uri="{FF2B5EF4-FFF2-40B4-BE49-F238E27FC236}">
                <a16:creationId xmlns:a16="http://schemas.microsoft.com/office/drawing/2014/main" id="{66DA1D27-4597-4B83-9D6D-C545231D2A6C}"/>
              </a:ext>
            </a:extLst>
          </p:cNvPr>
          <p:cNvSpPr>
            <a:spLocks noGrp="1"/>
          </p:cNvSpPr>
          <p:nvPr>
            <p:ph type="title" idx="4294967295"/>
          </p:nvPr>
        </p:nvSpPr>
        <p:spPr>
          <a:xfrm>
            <a:off x="1632823" y="698124"/>
            <a:ext cx="8207375" cy="468312"/>
          </a:xfrm>
        </p:spPr>
        <p:txBody>
          <a:bodyPr/>
          <a:lstStyle/>
          <a:p>
            <a:r>
              <a:rPr lang="en-GB" dirty="0">
                <a:latin typeface="+mn-lt"/>
              </a:rPr>
              <a:t>Patient recommendations</a:t>
            </a:r>
          </a:p>
        </p:txBody>
      </p:sp>
      <p:sp>
        <p:nvSpPr>
          <p:cNvPr id="6" name="Footer Placeholder 16">
            <a:extLst>
              <a:ext uri="{FF2B5EF4-FFF2-40B4-BE49-F238E27FC236}">
                <a16:creationId xmlns:a16="http://schemas.microsoft.com/office/drawing/2014/main" id="{322D4FDE-EB20-8DAC-B635-21D867759525}"/>
              </a:ext>
            </a:extLst>
          </p:cNvPr>
          <p:cNvSpPr>
            <a:spLocks noGrp="1"/>
          </p:cNvSpPr>
          <p:nvPr>
            <p:ph type="ftr" sz="quarter" idx="11"/>
          </p:nvPr>
        </p:nvSpPr>
        <p:spPr>
          <a:xfrm>
            <a:off x="368265" y="6328855"/>
            <a:ext cx="3723445" cy="360000"/>
          </a:xfrm>
        </p:spPr>
        <p:txBody>
          <a:bodyPr/>
          <a:lstStyle/>
          <a:p>
            <a:r>
              <a:rPr lang="en-GB" dirty="0">
                <a:solidFill>
                  <a:prstClr val="white"/>
                </a:solidFill>
              </a:rPr>
              <a:t>Staff and Sussex Patients View on Access to GP-led Service</a:t>
            </a:r>
          </a:p>
          <a:p>
            <a:r>
              <a:rPr lang="en-GB" dirty="0">
                <a:solidFill>
                  <a:prstClr val="white"/>
                </a:solidFill>
              </a:rPr>
              <a:t>May 2022</a:t>
            </a:r>
          </a:p>
        </p:txBody>
      </p:sp>
    </p:spTree>
    <p:extLst>
      <p:ext uri="{BB962C8B-B14F-4D97-AF65-F5344CB8AC3E}">
        <p14:creationId xmlns:p14="http://schemas.microsoft.com/office/powerpoint/2010/main" val="42152017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FA7011-501A-417A-A616-9DF7A0921B3E}"/>
              </a:ext>
            </a:extLst>
          </p:cNvPr>
          <p:cNvSpPr>
            <a:spLocks noGrp="1"/>
          </p:cNvSpPr>
          <p:nvPr>
            <p:ph type="sldNum" sz="quarter" idx="12"/>
          </p:nvPr>
        </p:nvSpPr>
        <p:spPr/>
        <p:txBody>
          <a:bodyPr/>
          <a:lstStyle/>
          <a:p>
            <a:fld id="{9295DF58-4118-4551-8C61-1A7ED177FA2D}" type="slidenum">
              <a:rPr lang="en-GB" noProof="0" smtClean="0"/>
              <a:pPr/>
              <a:t>49</a:t>
            </a:fld>
            <a:endParaRPr lang="en-GB" noProof="0"/>
          </a:p>
        </p:txBody>
      </p:sp>
      <p:sp>
        <p:nvSpPr>
          <p:cNvPr id="2" name="Title 1">
            <a:extLst>
              <a:ext uri="{FF2B5EF4-FFF2-40B4-BE49-F238E27FC236}">
                <a16:creationId xmlns:a16="http://schemas.microsoft.com/office/drawing/2014/main" id="{66DA1D27-4597-4B83-9D6D-C545231D2A6C}"/>
              </a:ext>
            </a:extLst>
          </p:cNvPr>
          <p:cNvSpPr>
            <a:spLocks noGrp="1"/>
          </p:cNvSpPr>
          <p:nvPr>
            <p:ph type="title" idx="4294967295"/>
          </p:nvPr>
        </p:nvSpPr>
        <p:spPr>
          <a:xfrm>
            <a:off x="1563329" y="577005"/>
            <a:ext cx="8207375" cy="468312"/>
          </a:xfrm>
        </p:spPr>
        <p:txBody>
          <a:bodyPr/>
          <a:lstStyle/>
          <a:p>
            <a:r>
              <a:rPr lang="en-GB" sz="2800" dirty="0"/>
              <a:t>Patient recommendations – continued</a:t>
            </a:r>
            <a:endParaRPr lang="en-GB" sz="2800" dirty="0">
              <a:solidFill>
                <a:srgbClr val="FF0000"/>
              </a:solidFill>
            </a:endParaRPr>
          </a:p>
        </p:txBody>
      </p:sp>
      <p:sp>
        <p:nvSpPr>
          <p:cNvPr id="8" name="Content Placeholder 2">
            <a:extLst>
              <a:ext uri="{FF2B5EF4-FFF2-40B4-BE49-F238E27FC236}">
                <a16:creationId xmlns:a16="http://schemas.microsoft.com/office/drawing/2014/main" id="{E02A7FD6-012C-13D8-07BB-E7249E30D215}"/>
              </a:ext>
            </a:extLst>
          </p:cNvPr>
          <p:cNvSpPr>
            <a:spLocks noGrp="1"/>
          </p:cNvSpPr>
          <p:nvPr>
            <p:ph idx="1"/>
          </p:nvPr>
        </p:nvSpPr>
        <p:spPr>
          <a:xfrm>
            <a:off x="368264" y="1324692"/>
            <a:ext cx="8207375" cy="4722147"/>
          </a:xfrm>
        </p:spPr>
        <p:txBody>
          <a:bodyPr/>
          <a:lstStyle/>
          <a:p>
            <a:pPr marL="0">
              <a:lnSpc>
                <a:spcPct val="150000"/>
              </a:lnSpc>
            </a:pPr>
            <a:r>
              <a:rPr lang="en-GB" sz="1400" b="0" dirty="0">
                <a:cs typeface="Calibri" panose="020F0502020204030204" pitchFamily="34" charset="0"/>
              </a:rPr>
              <a:t>.</a:t>
            </a:r>
          </a:p>
          <a:p>
            <a:pPr marL="898525" indent="-898525" fontAlgn="base">
              <a:lnSpc>
                <a:spcPct val="150000"/>
              </a:lnSpc>
            </a:pPr>
            <a:r>
              <a:rPr lang="en-GB" sz="1500" dirty="0">
                <a:solidFill>
                  <a:srgbClr val="606060"/>
                </a:solidFill>
              </a:rPr>
              <a:t>Appointments and consultations</a:t>
            </a:r>
          </a:p>
          <a:p>
            <a:pPr marL="342900" lvl="0" indent="-342900" fontAlgn="base">
              <a:lnSpc>
                <a:spcPct val="150000"/>
              </a:lnSpc>
              <a:buFont typeface="Arial" panose="020B0604020202020204" pitchFamily="34" charset="0"/>
              <a:buChar char="•"/>
              <a:tabLst>
                <a:tab pos="457200" algn="l"/>
              </a:tabLst>
            </a:pPr>
            <a:r>
              <a:rPr lang="en-GB" sz="1300" b="0" kern="1200" dirty="0">
                <a:solidFill>
                  <a:srgbClr val="004C6B"/>
                </a:solidFill>
                <a:effectLst/>
                <a:ea typeface="Calibri" panose="020F0502020204030204" pitchFamily="34" charset="0"/>
                <a:cs typeface="Times New Roman" panose="02020603050405020304" pitchFamily="18" charset="0"/>
              </a:rPr>
              <a:t>More specific time slots (i.e. 1 or 2 hour windows instead of ‘morning’ or ‘afternoon’) for phone consultation/GP calls to help people plan their day to take the call.</a:t>
            </a:r>
            <a:endParaRPr lang="en-GB" sz="1300" b="0" dirty="0">
              <a:solidFill>
                <a:srgbClr val="004C6B"/>
              </a:solidFill>
              <a:effectLst/>
              <a:ea typeface="Times New Roman" panose="02020603050405020304" pitchFamily="18" charset="0"/>
              <a:cs typeface="Times New Roman" panose="02020603050405020304" pitchFamily="18" charset="0"/>
            </a:endParaRPr>
          </a:p>
          <a:p>
            <a:pPr marL="342900" lvl="0" indent="-342900" fontAlgn="base">
              <a:lnSpc>
                <a:spcPct val="150000"/>
              </a:lnSpc>
              <a:buFont typeface="Arial" panose="020B0604020202020204" pitchFamily="34" charset="0"/>
              <a:buChar char="•"/>
              <a:tabLst>
                <a:tab pos="457200" algn="l"/>
              </a:tabLst>
            </a:pPr>
            <a:r>
              <a:rPr lang="en-GB" sz="1300" b="0" kern="1200" dirty="0">
                <a:solidFill>
                  <a:srgbClr val="004C6B"/>
                </a:solidFill>
                <a:effectLst/>
                <a:ea typeface="Calibri" panose="020F0502020204030204" pitchFamily="34" charset="0"/>
                <a:cs typeface="Times New Roman" panose="02020603050405020304" pitchFamily="18" charset="0"/>
              </a:rPr>
              <a:t>Increase the opportunities for face to face meetings giving people the choice of virtual or in person appointments/consultations.</a:t>
            </a:r>
            <a:endParaRPr lang="en-GB" sz="1300" b="0" dirty="0">
              <a:solidFill>
                <a:srgbClr val="004C6B"/>
              </a:solidFill>
              <a:effectLst/>
              <a:ea typeface="Times New Roman" panose="02020603050405020304" pitchFamily="18" charset="0"/>
              <a:cs typeface="Times New Roman" panose="02020603050405020304" pitchFamily="18" charset="0"/>
            </a:endParaRPr>
          </a:p>
          <a:p>
            <a:pPr marL="342900" lvl="0" indent="-342900" fontAlgn="base">
              <a:lnSpc>
                <a:spcPct val="150000"/>
              </a:lnSpc>
              <a:buFont typeface="Arial" panose="020B0604020202020204" pitchFamily="34" charset="0"/>
              <a:buChar char="•"/>
              <a:tabLst>
                <a:tab pos="457200" algn="l"/>
              </a:tabLst>
            </a:pPr>
            <a:r>
              <a:rPr lang="en-GB" sz="1300" b="0" dirty="0">
                <a:solidFill>
                  <a:srgbClr val="004C6B"/>
                </a:solidFill>
                <a:effectLst/>
                <a:ea typeface="Times New Roman" panose="02020603050405020304" pitchFamily="18" charset="0"/>
                <a:cs typeface="Times New Roman" panose="02020603050405020304" pitchFamily="18" charset="0"/>
              </a:rPr>
              <a:t>Alternative methods to cancel an appointment.</a:t>
            </a:r>
          </a:p>
          <a:p>
            <a:pPr marL="0" lvl="0" fontAlgn="base">
              <a:lnSpc>
                <a:spcPct val="150000"/>
              </a:lnSpc>
              <a:tabLst>
                <a:tab pos="457200" algn="l"/>
              </a:tabLst>
            </a:pPr>
            <a:r>
              <a:rPr lang="en-GB" sz="1500" b="1" dirty="0">
                <a:solidFill>
                  <a:srgbClr val="606060"/>
                </a:solidFill>
                <a:effectLst/>
                <a:ea typeface="Calibri" panose="020F0502020204030204" pitchFamily="34" charset="0"/>
                <a:cs typeface="Times New Roman" panose="02020603050405020304" pitchFamily="18" charset="0"/>
              </a:rPr>
              <a:t>Information technology</a:t>
            </a:r>
            <a:endParaRPr lang="en-GB" sz="1500" dirty="0">
              <a:solidFill>
                <a:srgbClr val="606060"/>
              </a:solidFill>
              <a:effectLst/>
              <a:ea typeface="Calibri" panose="020F0502020204030204" pitchFamily="34" charset="0"/>
              <a:cs typeface="Times New Roman" panose="02020603050405020304" pitchFamily="18" charset="0"/>
            </a:endParaRPr>
          </a:p>
          <a:p>
            <a:pPr marL="342900" lvl="0" indent="-342900" fontAlgn="base">
              <a:lnSpc>
                <a:spcPct val="150000"/>
              </a:lnSpc>
              <a:spcAft>
                <a:spcPts val="0"/>
              </a:spcAft>
              <a:buFont typeface="Arial" panose="020B0604020202020204" pitchFamily="34" charset="0"/>
              <a:buChar char="•"/>
              <a:tabLst>
                <a:tab pos="457200" algn="l"/>
              </a:tabLst>
            </a:pPr>
            <a:r>
              <a:rPr lang="en-GB" sz="1300" b="0" dirty="0">
                <a:solidFill>
                  <a:srgbClr val="004C6B"/>
                </a:solidFill>
                <a:cs typeface="Times New Roman" panose="02020603050405020304" pitchFamily="18" charset="0"/>
              </a:rPr>
              <a:t>Review online application forms as they are reported to be repetitive, confusing, </a:t>
            </a:r>
            <a:br>
              <a:rPr lang="en-GB" sz="1300" b="0" dirty="0">
                <a:solidFill>
                  <a:srgbClr val="004C6B"/>
                </a:solidFill>
                <a:cs typeface="Times New Roman" panose="02020603050405020304" pitchFamily="18" charset="0"/>
              </a:rPr>
            </a:br>
            <a:r>
              <a:rPr lang="en-GB" sz="1300" b="0" dirty="0">
                <a:solidFill>
                  <a:srgbClr val="004C6B"/>
                </a:solidFill>
                <a:cs typeface="Times New Roman" panose="02020603050405020304" pitchFamily="18" charset="0"/>
              </a:rPr>
              <a:t>poorly constructed with limited choices, and to improve response time.</a:t>
            </a:r>
          </a:p>
          <a:p>
            <a:pPr marL="342900" lvl="0" indent="-342900">
              <a:lnSpc>
                <a:spcPct val="150000"/>
              </a:lnSpc>
              <a:spcAft>
                <a:spcPts val="0"/>
              </a:spcAft>
              <a:buFont typeface="Arial" panose="020B0604020202020204" pitchFamily="34" charset="0"/>
              <a:buChar char="•"/>
              <a:tabLst>
                <a:tab pos="457200" algn="l"/>
              </a:tabLst>
            </a:pPr>
            <a:r>
              <a:rPr lang="en-GB" sz="1300" b="0" dirty="0">
                <a:solidFill>
                  <a:srgbClr val="004C6B"/>
                </a:solidFill>
                <a:cs typeface="Times New Roman" panose="02020603050405020304" pitchFamily="18" charset="0"/>
              </a:rPr>
              <a:t>Improve relevance of e-consult questions by providing the option of free text.</a:t>
            </a:r>
          </a:p>
        </p:txBody>
      </p:sp>
      <p:sp>
        <p:nvSpPr>
          <p:cNvPr id="6" name="Footer Placeholder 16">
            <a:extLst>
              <a:ext uri="{FF2B5EF4-FFF2-40B4-BE49-F238E27FC236}">
                <a16:creationId xmlns:a16="http://schemas.microsoft.com/office/drawing/2014/main" id="{BB1E362F-4882-896C-593C-F7B45868E82B}"/>
              </a:ext>
            </a:extLst>
          </p:cNvPr>
          <p:cNvSpPr>
            <a:spLocks noGrp="1"/>
          </p:cNvSpPr>
          <p:nvPr>
            <p:ph type="ftr" sz="quarter" idx="11"/>
          </p:nvPr>
        </p:nvSpPr>
        <p:spPr>
          <a:xfrm>
            <a:off x="368265" y="6328855"/>
            <a:ext cx="3723445" cy="360000"/>
          </a:xfrm>
        </p:spPr>
        <p:txBody>
          <a:bodyPr/>
          <a:lstStyle/>
          <a:p>
            <a:r>
              <a:rPr lang="en-GB" dirty="0">
                <a:solidFill>
                  <a:prstClr val="white"/>
                </a:solidFill>
              </a:rPr>
              <a:t>Staff and Sussex Patients View on Access to GP-led Service</a:t>
            </a:r>
          </a:p>
          <a:p>
            <a:r>
              <a:rPr lang="en-GB" dirty="0">
                <a:solidFill>
                  <a:prstClr val="white"/>
                </a:solidFill>
              </a:rPr>
              <a:t>May 2022</a:t>
            </a:r>
          </a:p>
        </p:txBody>
      </p:sp>
    </p:spTree>
    <p:extLst>
      <p:ext uri="{BB962C8B-B14F-4D97-AF65-F5344CB8AC3E}">
        <p14:creationId xmlns:p14="http://schemas.microsoft.com/office/powerpoint/2010/main" val="2939091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B523403-7600-4336-B49F-0C702C44CCF0}"/>
              </a:ext>
            </a:extLst>
          </p:cNvPr>
          <p:cNvSpPr txBox="1">
            <a:spLocks/>
          </p:cNvSpPr>
          <p:nvPr/>
        </p:nvSpPr>
        <p:spPr>
          <a:xfrm>
            <a:off x="449261" y="3173284"/>
            <a:ext cx="8245477" cy="721895"/>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Century Gothic" panose="020B0502020202020204" pitchFamily="34" charset="0"/>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7000"/>
              </a:lnSpc>
              <a:spcAft>
                <a:spcPts val="1800"/>
              </a:spcAft>
            </a:pPr>
            <a:r>
              <a:rPr lang="en-GB" sz="1300" dirty="0">
                <a:ea typeface="Calibri" panose="020F0502020204030204" pitchFamily="34" charset="0"/>
                <a:cs typeface="Times New Roman" panose="02020603050405020304" pitchFamily="18" charset="0"/>
              </a:rPr>
              <a:t>Similarly, there is a lot of media and national attention on the backlog of operations for hospitals and the need to reduce waiting lists, but we rarely see any mention of the impact this has on GP led services who are the first port of call for those people who are waiting for a procedure or operation.</a:t>
            </a:r>
          </a:p>
          <a:p>
            <a:pPr>
              <a:lnSpc>
                <a:spcPct val="107000"/>
              </a:lnSpc>
              <a:spcAft>
                <a:spcPts val="1800"/>
              </a:spcAft>
            </a:pPr>
            <a:r>
              <a:rPr lang="en-GB" sz="1300" dirty="0">
                <a:ea typeface="Calibri" panose="020F0502020204030204" pitchFamily="34" charset="0"/>
                <a:cs typeface="Times New Roman" panose="02020603050405020304" pitchFamily="18" charset="0"/>
              </a:rPr>
              <a:t>Local Healthwatch have been listening to people’s experiences of accessing GP led services and we have also been listening to the staff who have been working in GP practices through the pandemic. </a:t>
            </a:r>
          </a:p>
          <a:p>
            <a:pPr>
              <a:lnSpc>
                <a:spcPct val="107000"/>
              </a:lnSpc>
              <a:spcAft>
                <a:spcPts val="1800"/>
              </a:spcAft>
            </a:pPr>
            <a:r>
              <a:rPr lang="en-GB" sz="1300" dirty="0">
                <a:effectLst/>
                <a:ea typeface="Calibri" panose="020F0502020204030204" pitchFamily="34" charset="0"/>
                <a:cs typeface="Segoe UI" panose="020B0502040204020203" pitchFamily="34" charset="0"/>
              </a:rPr>
              <a:t>When trying to improve and build better systems for patients and staff It is essential to listen to peoples’ voices and collaborate with those who use </a:t>
            </a:r>
            <a:r>
              <a:rPr lang="en-GB" sz="1300" dirty="0">
                <a:ea typeface="Calibri" panose="020F0502020204030204" pitchFamily="34" charset="0"/>
                <a:cs typeface="Segoe UI" panose="020B0502040204020203" pitchFamily="34" charset="0"/>
              </a:rPr>
              <a:t>services</a:t>
            </a:r>
            <a:r>
              <a:rPr lang="en-GB" sz="1300" dirty="0">
                <a:effectLst/>
                <a:ea typeface="Calibri" panose="020F0502020204030204" pitchFamily="34" charset="0"/>
                <a:cs typeface="Segoe UI" panose="020B0502040204020203" pitchFamily="34" charset="0"/>
              </a:rPr>
              <a:t> and also those that provide them.</a:t>
            </a:r>
            <a:endParaRPr lang="en-GB" sz="1300" dirty="0">
              <a:effectLst/>
              <a:ea typeface="Calibri" panose="020F0502020204030204" pitchFamily="34" charset="0"/>
            </a:endParaRPr>
          </a:p>
          <a:p>
            <a:pPr>
              <a:lnSpc>
                <a:spcPct val="107000"/>
              </a:lnSpc>
              <a:spcAft>
                <a:spcPts val="1800"/>
              </a:spcAft>
            </a:pPr>
            <a:r>
              <a:rPr lang="en-GB" sz="1300" dirty="0">
                <a:effectLst/>
                <a:ea typeface="Calibri" panose="020F0502020204030204" pitchFamily="34" charset="0"/>
                <a:cs typeface="Times New Roman" panose="02020603050405020304" pitchFamily="18" charset="0"/>
              </a:rPr>
              <a:t> </a:t>
            </a:r>
          </a:p>
          <a:p>
            <a:pPr>
              <a:spcBef>
                <a:spcPts val="200"/>
              </a:spcBef>
              <a:spcAft>
                <a:spcPts val="1800"/>
              </a:spcAft>
            </a:pPr>
            <a:endParaRPr lang="en-GB" sz="1300" dirty="0">
              <a:ea typeface="Times New Roman" panose="02020603050405020304" pitchFamily="18" charset="0"/>
            </a:endParaRPr>
          </a:p>
          <a:p>
            <a:pPr>
              <a:spcBef>
                <a:spcPts val="200"/>
              </a:spcBef>
              <a:spcAft>
                <a:spcPts val="1800"/>
              </a:spcAft>
            </a:pPr>
            <a:endParaRPr lang="en-GB" sz="1300" dirty="0">
              <a:ea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9295DF58-4118-4551-8C61-1A7ED177FA2D}" type="slidenum">
              <a:rPr lang="en-GB" noProof="0" smtClean="0"/>
              <a:pPr/>
              <a:t>5</a:t>
            </a:fld>
            <a:endParaRPr lang="en-GB" noProof="0" dirty="0"/>
          </a:p>
        </p:txBody>
      </p:sp>
      <p:sp>
        <p:nvSpPr>
          <p:cNvPr id="11" name="Content Placeholder 2">
            <a:extLst>
              <a:ext uri="{FF2B5EF4-FFF2-40B4-BE49-F238E27FC236}">
                <a16:creationId xmlns:a16="http://schemas.microsoft.com/office/drawing/2014/main" id="{0B7205B0-D456-4C70-978A-83DC2EB7F08B}"/>
              </a:ext>
            </a:extLst>
          </p:cNvPr>
          <p:cNvSpPr txBox="1">
            <a:spLocks/>
          </p:cNvSpPr>
          <p:nvPr/>
        </p:nvSpPr>
        <p:spPr>
          <a:xfrm>
            <a:off x="449260" y="577639"/>
            <a:ext cx="3642448" cy="1895884"/>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Century Gothic" panose="020B0502020202020204" pitchFamily="34" charset="0"/>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7000"/>
              </a:lnSpc>
              <a:spcAft>
                <a:spcPts val="1500"/>
              </a:spcAft>
            </a:pPr>
            <a:r>
              <a:rPr lang="en-GB" sz="1300" dirty="0">
                <a:effectLst/>
                <a:ea typeface="Calibri" panose="020F0502020204030204" pitchFamily="34" charset="0"/>
                <a:cs typeface="Times New Roman" panose="02020603050405020304" pitchFamily="18" charset="0"/>
              </a:rPr>
              <a:t>The media has recently been fuelling reports that GP practices have been closed during the pandemic, despite the fact that in Dec 21, </a:t>
            </a:r>
            <a:r>
              <a:rPr lang="en-GB" sz="1300" b="1" dirty="0">
                <a:effectLst/>
                <a:ea typeface="Calibri" panose="020F0502020204030204" pitchFamily="34" charset="0"/>
                <a:cs typeface="Times New Roman" panose="02020603050405020304" pitchFamily="18" charset="0"/>
              </a:rPr>
              <a:t>29.1 million</a:t>
            </a:r>
            <a:r>
              <a:rPr lang="en-GB" sz="1300" dirty="0">
                <a:effectLst/>
                <a:ea typeface="Calibri" panose="020F0502020204030204" pitchFamily="34" charset="0"/>
                <a:cs typeface="Times New Roman" panose="02020603050405020304" pitchFamily="18" charset="0"/>
              </a:rPr>
              <a:t> consultations were available, </a:t>
            </a:r>
            <a:r>
              <a:rPr lang="en-GB" sz="1300" dirty="0">
                <a:ea typeface="Calibri" panose="020F0502020204030204" pitchFamily="34" charset="0"/>
                <a:cs typeface="Times New Roman" panose="02020603050405020304" pitchFamily="18" charset="0"/>
              </a:rPr>
              <a:t>of which 3.9 million were </a:t>
            </a:r>
            <a:r>
              <a:rPr lang="en-GB" sz="1300" dirty="0">
                <a:solidFill>
                  <a:srgbClr val="004F6A"/>
                </a:solidFill>
                <a:ea typeface="Calibri" panose="020F0502020204030204" pitchFamily="34" charset="0"/>
                <a:cs typeface="Times New Roman" panose="02020603050405020304" pitchFamily="18" charset="0"/>
              </a:rPr>
              <a:t>COVID-19</a:t>
            </a:r>
            <a:r>
              <a:rPr lang="en-GB" sz="1300" dirty="0">
                <a:ea typeface="Calibri" panose="020F0502020204030204" pitchFamily="34" charset="0"/>
                <a:cs typeface="Times New Roman" panose="02020603050405020304" pitchFamily="18" charset="0"/>
              </a:rPr>
              <a:t> vaccinations. Nationally, this  is 1 million and 40,000 more than the </a:t>
            </a:r>
            <a:r>
              <a:rPr lang="en-GB" sz="1300" b="1" dirty="0">
                <a:ea typeface="Calibri" panose="020F0502020204030204" pitchFamily="34" charset="0"/>
                <a:cs typeface="Times New Roman" panose="02020603050405020304" pitchFamily="18" charset="0"/>
              </a:rPr>
              <a:t>24.16</a:t>
            </a:r>
            <a:r>
              <a:rPr lang="en-GB" sz="1300" dirty="0">
                <a:ea typeface="Calibri" panose="020F0502020204030204" pitchFamily="34" charset="0"/>
                <a:cs typeface="Times New Roman" panose="02020603050405020304" pitchFamily="18" charset="0"/>
              </a:rPr>
              <a:t> million consultations available in Dec 2019. The additional funding provided by central Government is enabling practices to make changes as shown on page 34.</a:t>
            </a:r>
          </a:p>
          <a:p>
            <a:pPr>
              <a:spcBef>
                <a:spcPts val="200"/>
              </a:spcBef>
              <a:spcAft>
                <a:spcPts val="1500"/>
              </a:spcAft>
            </a:pPr>
            <a:endParaRPr lang="en-GB" sz="1300" dirty="0">
              <a:ea typeface="Times New Roman" panose="02020603050405020304" pitchFamily="18" charset="0"/>
            </a:endParaRPr>
          </a:p>
        </p:txBody>
      </p:sp>
      <p:pic>
        <p:nvPicPr>
          <p:cNvPr id="3" name="Picture 2" descr="A person showing a person something on the paper&#10;&#10;Description automatically generated with medium confidence">
            <a:extLst>
              <a:ext uri="{FF2B5EF4-FFF2-40B4-BE49-F238E27FC236}">
                <a16:creationId xmlns:a16="http://schemas.microsoft.com/office/drawing/2014/main" id="{3A7FA0DA-7309-499E-8FCC-76CF2E20157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814" b="14814"/>
          <a:stretch/>
        </p:blipFill>
        <p:spPr>
          <a:xfrm>
            <a:off x="4350326" y="642013"/>
            <a:ext cx="4664365" cy="2188282"/>
          </a:xfrm>
          <a:prstGeom prst="rect">
            <a:avLst/>
          </a:prstGeom>
        </p:spPr>
      </p:pic>
      <p:sp>
        <p:nvSpPr>
          <p:cNvPr id="8" name="Footer Placeholder 16">
            <a:extLst>
              <a:ext uri="{FF2B5EF4-FFF2-40B4-BE49-F238E27FC236}">
                <a16:creationId xmlns:a16="http://schemas.microsoft.com/office/drawing/2014/main" id="{3963ACBE-99A3-DB02-3C4E-7ABDD5E2E44F}"/>
              </a:ext>
            </a:extLst>
          </p:cNvPr>
          <p:cNvSpPr>
            <a:spLocks noGrp="1"/>
          </p:cNvSpPr>
          <p:nvPr>
            <p:ph type="ftr" sz="quarter" idx="11"/>
          </p:nvPr>
        </p:nvSpPr>
        <p:spPr>
          <a:xfrm>
            <a:off x="368263" y="6328855"/>
            <a:ext cx="3723445" cy="360000"/>
          </a:xfrm>
        </p:spPr>
        <p:txBody>
          <a:bodyPr/>
          <a:lstStyle/>
          <a:p>
            <a:r>
              <a:rPr lang="en-GB" noProof="0" dirty="0"/>
              <a:t>Staff and Sussex Patients View on Access to GP-led Service</a:t>
            </a:r>
          </a:p>
          <a:p>
            <a:r>
              <a:rPr lang="en-GB" noProof="0" dirty="0"/>
              <a:t>May 2022</a:t>
            </a:r>
          </a:p>
        </p:txBody>
      </p:sp>
    </p:spTree>
    <p:extLst>
      <p:ext uri="{BB962C8B-B14F-4D97-AF65-F5344CB8AC3E}">
        <p14:creationId xmlns:p14="http://schemas.microsoft.com/office/powerpoint/2010/main" val="20023442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FA7011-501A-417A-A616-9DF7A0921B3E}"/>
              </a:ext>
            </a:extLst>
          </p:cNvPr>
          <p:cNvSpPr>
            <a:spLocks noGrp="1"/>
          </p:cNvSpPr>
          <p:nvPr>
            <p:ph type="sldNum" sz="quarter" idx="12"/>
          </p:nvPr>
        </p:nvSpPr>
        <p:spPr/>
        <p:txBody>
          <a:bodyPr/>
          <a:lstStyle/>
          <a:p>
            <a:fld id="{9295DF58-4118-4551-8C61-1A7ED177FA2D}" type="slidenum">
              <a:rPr lang="en-GB" noProof="0" smtClean="0"/>
              <a:pPr/>
              <a:t>50</a:t>
            </a:fld>
            <a:endParaRPr lang="en-GB" noProof="0"/>
          </a:p>
        </p:txBody>
      </p:sp>
      <p:sp>
        <p:nvSpPr>
          <p:cNvPr id="2" name="Title 1">
            <a:extLst>
              <a:ext uri="{FF2B5EF4-FFF2-40B4-BE49-F238E27FC236}">
                <a16:creationId xmlns:a16="http://schemas.microsoft.com/office/drawing/2014/main" id="{66DA1D27-4597-4B83-9D6D-C545231D2A6C}"/>
              </a:ext>
            </a:extLst>
          </p:cNvPr>
          <p:cNvSpPr>
            <a:spLocks noGrp="1"/>
          </p:cNvSpPr>
          <p:nvPr>
            <p:ph type="title" idx="4294967295"/>
          </p:nvPr>
        </p:nvSpPr>
        <p:spPr>
          <a:xfrm>
            <a:off x="1460090" y="591753"/>
            <a:ext cx="8207375" cy="468312"/>
          </a:xfrm>
        </p:spPr>
        <p:txBody>
          <a:bodyPr/>
          <a:lstStyle/>
          <a:p>
            <a:r>
              <a:rPr lang="en-GB" sz="2800" dirty="0"/>
              <a:t>Patient recommendations – continued</a:t>
            </a:r>
            <a:endParaRPr lang="en-GB" sz="2800" dirty="0">
              <a:solidFill>
                <a:srgbClr val="FF0000"/>
              </a:solidFill>
            </a:endParaRPr>
          </a:p>
        </p:txBody>
      </p:sp>
      <p:sp>
        <p:nvSpPr>
          <p:cNvPr id="8" name="Content Placeholder 2">
            <a:extLst>
              <a:ext uri="{FF2B5EF4-FFF2-40B4-BE49-F238E27FC236}">
                <a16:creationId xmlns:a16="http://schemas.microsoft.com/office/drawing/2014/main" id="{E02A7FD6-012C-13D8-07BB-E7249E30D215}"/>
              </a:ext>
            </a:extLst>
          </p:cNvPr>
          <p:cNvSpPr>
            <a:spLocks noGrp="1"/>
          </p:cNvSpPr>
          <p:nvPr>
            <p:ph idx="1"/>
          </p:nvPr>
        </p:nvSpPr>
        <p:spPr>
          <a:xfrm>
            <a:off x="368264" y="1324693"/>
            <a:ext cx="8207375" cy="4707398"/>
          </a:xfrm>
        </p:spPr>
        <p:txBody>
          <a:bodyPr/>
          <a:lstStyle/>
          <a:p>
            <a:pPr marL="0">
              <a:lnSpc>
                <a:spcPct val="100000"/>
              </a:lnSpc>
            </a:pPr>
            <a:r>
              <a:rPr lang="en-GB" sz="1300" b="0" dirty="0">
                <a:cs typeface="Calibri" panose="020F0502020204030204" pitchFamily="34" charset="0"/>
              </a:rPr>
              <a:t>.</a:t>
            </a:r>
          </a:p>
          <a:p>
            <a:pPr marL="898525" indent="-898525" fontAlgn="base">
              <a:lnSpc>
                <a:spcPct val="100000"/>
              </a:lnSpc>
            </a:pPr>
            <a:r>
              <a:rPr lang="en-GB" sz="1500" dirty="0">
                <a:solidFill>
                  <a:srgbClr val="606060"/>
                </a:solidFill>
              </a:rPr>
              <a:t>Communications</a:t>
            </a:r>
          </a:p>
          <a:p>
            <a:pPr marL="342900" lvl="0" indent="-342900" fontAlgn="base">
              <a:lnSpc>
                <a:spcPct val="150000"/>
              </a:lnSpc>
              <a:spcAft>
                <a:spcPts val="0"/>
              </a:spcAft>
              <a:buFont typeface="Arial" panose="020B0604020202020204" pitchFamily="34" charset="0"/>
              <a:buChar char="•"/>
              <a:tabLst>
                <a:tab pos="457200" algn="l"/>
              </a:tabLst>
            </a:pPr>
            <a:r>
              <a:rPr lang="en-GB" sz="1300" b="0" kern="1200" dirty="0">
                <a:solidFill>
                  <a:srgbClr val="004C6B"/>
                </a:solidFill>
                <a:effectLst/>
                <a:ea typeface="Times New Roman" panose="02020603050405020304" pitchFamily="18" charset="0"/>
                <a:cs typeface="Times New Roman" panose="02020603050405020304" pitchFamily="18" charset="0"/>
              </a:rPr>
              <a:t>Inform patients as far as possible of changes to practice staff.</a:t>
            </a:r>
            <a:endParaRPr lang="en-GB" sz="1300" b="0" dirty="0">
              <a:solidFill>
                <a:srgbClr val="004C6B"/>
              </a:solidFill>
              <a:effectLst/>
              <a:ea typeface="Times New Roman" panose="02020603050405020304" pitchFamily="18" charset="0"/>
              <a:cs typeface="Times New Roman" panose="02020603050405020304" pitchFamily="18" charset="0"/>
            </a:endParaRPr>
          </a:p>
          <a:p>
            <a:pPr marL="342900" lvl="0" indent="-342900" fontAlgn="base">
              <a:lnSpc>
                <a:spcPct val="150000"/>
              </a:lnSpc>
              <a:spcAft>
                <a:spcPts val="0"/>
              </a:spcAft>
              <a:buFont typeface="Arial" panose="020B0604020202020204" pitchFamily="34" charset="0"/>
              <a:buChar char="•"/>
              <a:tabLst>
                <a:tab pos="457200" algn="l"/>
              </a:tabLst>
            </a:pPr>
            <a:r>
              <a:rPr lang="en-GB" sz="1300" b="0" kern="1200" dirty="0">
                <a:solidFill>
                  <a:srgbClr val="004C6B"/>
                </a:solidFill>
                <a:effectLst/>
                <a:ea typeface="Times New Roman" panose="02020603050405020304" pitchFamily="18" charset="0"/>
                <a:cs typeface="Times New Roman" panose="02020603050405020304" pitchFamily="18" charset="0"/>
              </a:rPr>
              <a:t>Patient engagement regarding the role of clinicians and patient advisors in the surgery, with emphasis on the importance of triaging.</a:t>
            </a:r>
            <a:endParaRPr lang="en-GB" sz="1300" b="0" dirty="0">
              <a:solidFill>
                <a:srgbClr val="004C6B"/>
              </a:solidFill>
              <a:effectLst/>
              <a:ea typeface="Times New Roman" panose="02020603050405020304" pitchFamily="18" charset="0"/>
              <a:cs typeface="Times New Roman" panose="02020603050405020304" pitchFamily="18" charset="0"/>
            </a:endParaRPr>
          </a:p>
          <a:p>
            <a:pPr marL="342900" lvl="0" indent="-342900" fontAlgn="base">
              <a:lnSpc>
                <a:spcPct val="150000"/>
              </a:lnSpc>
              <a:spcAft>
                <a:spcPts val="0"/>
              </a:spcAft>
              <a:buFont typeface="Arial" panose="020B0604020202020204" pitchFamily="34" charset="0"/>
              <a:buChar char="•"/>
              <a:tabLst>
                <a:tab pos="457200" algn="l"/>
              </a:tabLst>
            </a:pPr>
            <a:r>
              <a:rPr lang="en-GB" sz="1300" b="0" kern="1200" dirty="0">
                <a:solidFill>
                  <a:srgbClr val="004C6B"/>
                </a:solidFill>
                <a:effectLst/>
                <a:ea typeface="Times New Roman" panose="02020603050405020304" pitchFamily="18" charset="0"/>
                <a:cs typeface="Times New Roman" panose="02020603050405020304" pitchFamily="18" charset="0"/>
              </a:rPr>
              <a:t>Clear communication regarding the future of primary care consultations. </a:t>
            </a:r>
            <a:endParaRPr lang="en-GB" sz="1300" b="0" dirty="0">
              <a:solidFill>
                <a:srgbClr val="004C6B"/>
              </a:solidFill>
              <a:effectLst/>
              <a:ea typeface="Times New Roman" panose="02020603050405020304" pitchFamily="18" charset="0"/>
              <a:cs typeface="Times New Roman" panose="02020603050405020304" pitchFamily="18" charset="0"/>
            </a:endParaRPr>
          </a:p>
          <a:p>
            <a:pPr marL="342900" lvl="0" indent="-342900" fontAlgn="base">
              <a:lnSpc>
                <a:spcPct val="150000"/>
              </a:lnSpc>
              <a:spcAft>
                <a:spcPts val="0"/>
              </a:spcAft>
              <a:buFont typeface="Arial" panose="020B0604020202020204" pitchFamily="34" charset="0"/>
              <a:buChar char="•"/>
              <a:tabLst>
                <a:tab pos="457200" algn="l"/>
              </a:tabLst>
            </a:pPr>
            <a:r>
              <a:rPr lang="en-GB" sz="1300" b="0" kern="1200" dirty="0">
                <a:solidFill>
                  <a:srgbClr val="004C6B"/>
                </a:solidFill>
                <a:effectLst/>
                <a:ea typeface="Times New Roman" panose="02020603050405020304" pitchFamily="18" charset="0"/>
                <a:cs typeface="Times New Roman" panose="02020603050405020304" pitchFamily="18" charset="0"/>
              </a:rPr>
              <a:t>Include information on websites about the different staff in the surgery.</a:t>
            </a:r>
            <a:endParaRPr lang="en-GB" sz="1300" b="0" dirty="0">
              <a:solidFill>
                <a:srgbClr val="004C6B"/>
              </a:solidFill>
              <a:effectLst/>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Arial" panose="020B0604020202020204" pitchFamily="34" charset="0"/>
              <a:buChar char="•"/>
              <a:tabLst>
                <a:tab pos="457200" algn="l"/>
              </a:tabLst>
            </a:pPr>
            <a:r>
              <a:rPr lang="en-GB" sz="1300" b="0" kern="1200" dirty="0">
                <a:solidFill>
                  <a:srgbClr val="004C6B"/>
                </a:solidFill>
                <a:effectLst/>
                <a:ea typeface="Times New Roman" panose="02020603050405020304" pitchFamily="18" charset="0"/>
                <a:cs typeface="Times New Roman" panose="02020603050405020304" pitchFamily="18" charset="0"/>
              </a:rPr>
              <a:t>Calibrate patient need (e.g. to see a clinician) sensitively, taking care not to suggest their concern/issue is more or less serious.</a:t>
            </a:r>
            <a:endParaRPr lang="en-GB" sz="1300" b="0" dirty="0">
              <a:solidFill>
                <a:srgbClr val="004C6B"/>
              </a:solidFill>
              <a:effectLst/>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Arial" panose="020B0604020202020204" pitchFamily="34" charset="0"/>
              <a:buChar char="•"/>
              <a:tabLst>
                <a:tab pos="457200" algn="l"/>
              </a:tabLst>
            </a:pPr>
            <a:r>
              <a:rPr lang="en-GB" sz="1300" b="0" kern="1200" dirty="0">
                <a:solidFill>
                  <a:srgbClr val="004C6B"/>
                </a:solidFill>
                <a:effectLst/>
                <a:ea typeface="Times New Roman" panose="02020603050405020304" pitchFamily="18" charset="0"/>
                <a:cs typeface="Times New Roman" panose="02020603050405020304" pitchFamily="18" charset="0"/>
              </a:rPr>
              <a:t>All staff GP practice staff conducting a consultation, should introduce themselves and their role within the practice.</a:t>
            </a:r>
            <a:endParaRPr lang="en-GB" sz="1300" b="0" dirty="0">
              <a:solidFill>
                <a:srgbClr val="004C6B"/>
              </a:solidFill>
              <a:effectLst/>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Arial" panose="020B0604020202020204" pitchFamily="34" charset="0"/>
              <a:buChar char="•"/>
              <a:tabLst>
                <a:tab pos="457200" algn="l"/>
              </a:tabLst>
            </a:pPr>
            <a:r>
              <a:rPr lang="en-GB" sz="1300" b="0" kern="1200" dirty="0">
                <a:solidFill>
                  <a:srgbClr val="004C6B"/>
                </a:solidFill>
                <a:effectLst/>
                <a:ea typeface="Times New Roman" panose="02020603050405020304" pitchFamily="18" charset="0"/>
                <a:cs typeface="Times New Roman" panose="02020603050405020304" pitchFamily="18" charset="0"/>
              </a:rPr>
              <a:t>Training for staff on autism and learning disabilities so they can better understand </a:t>
            </a:r>
            <a:br>
              <a:rPr lang="en-GB" sz="1300" b="0" kern="1200" dirty="0">
                <a:solidFill>
                  <a:srgbClr val="004C6B"/>
                </a:solidFill>
                <a:effectLst/>
                <a:ea typeface="Times New Roman" panose="02020603050405020304" pitchFamily="18" charset="0"/>
                <a:cs typeface="Times New Roman" panose="02020603050405020304" pitchFamily="18" charset="0"/>
              </a:rPr>
            </a:br>
            <a:r>
              <a:rPr lang="en-GB" sz="1300" b="0" kern="1200" dirty="0">
                <a:solidFill>
                  <a:srgbClr val="004C6B"/>
                </a:solidFill>
                <a:effectLst/>
                <a:ea typeface="Times New Roman" panose="02020603050405020304" pitchFamily="18" charset="0"/>
                <a:cs typeface="Times New Roman" panose="02020603050405020304" pitchFamily="18" charset="0"/>
              </a:rPr>
              <a:t>their needs.</a:t>
            </a:r>
            <a:endParaRPr lang="en-GB" sz="1300" b="0" dirty="0">
              <a:solidFill>
                <a:srgbClr val="004C6B"/>
              </a:solidFill>
              <a:effectLst/>
              <a:ea typeface="Times New Roman" panose="02020603050405020304" pitchFamily="18" charset="0"/>
              <a:cs typeface="Times New Roman" panose="02020603050405020304" pitchFamily="18" charset="0"/>
            </a:endParaRPr>
          </a:p>
        </p:txBody>
      </p:sp>
      <p:sp>
        <p:nvSpPr>
          <p:cNvPr id="6" name="Footer Placeholder 16">
            <a:extLst>
              <a:ext uri="{FF2B5EF4-FFF2-40B4-BE49-F238E27FC236}">
                <a16:creationId xmlns:a16="http://schemas.microsoft.com/office/drawing/2014/main" id="{B767B237-84B1-4CDF-B5A9-6DFAED0AF3F5}"/>
              </a:ext>
            </a:extLst>
          </p:cNvPr>
          <p:cNvSpPr>
            <a:spLocks noGrp="1"/>
          </p:cNvSpPr>
          <p:nvPr>
            <p:ph type="ftr" sz="quarter" idx="11"/>
          </p:nvPr>
        </p:nvSpPr>
        <p:spPr>
          <a:xfrm>
            <a:off x="368265" y="6328855"/>
            <a:ext cx="3723445" cy="360000"/>
          </a:xfrm>
        </p:spPr>
        <p:txBody>
          <a:bodyPr/>
          <a:lstStyle/>
          <a:p>
            <a:r>
              <a:rPr lang="en-GB" dirty="0">
                <a:solidFill>
                  <a:prstClr val="white"/>
                </a:solidFill>
              </a:rPr>
              <a:t>Staff and Sussex Patients View on Access to GP-led Service</a:t>
            </a:r>
          </a:p>
          <a:p>
            <a:r>
              <a:rPr lang="en-GB" dirty="0">
                <a:solidFill>
                  <a:prstClr val="white"/>
                </a:solidFill>
              </a:rPr>
              <a:t>May 2022</a:t>
            </a:r>
          </a:p>
        </p:txBody>
      </p:sp>
    </p:spTree>
    <p:extLst>
      <p:ext uri="{BB962C8B-B14F-4D97-AF65-F5344CB8AC3E}">
        <p14:creationId xmlns:p14="http://schemas.microsoft.com/office/powerpoint/2010/main" val="18652245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424" y="451274"/>
            <a:ext cx="5482794" cy="468000"/>
          </a:xfrm>
        </p:spPr>
        <p:txBody>
          <a:bodyPr/>
          <a:lstStyle/>
          <a:p>
            <a:r>
              <a:rPr lang="en-GB" dirty="0">
                <a:latin typeface="Century Gothic" panose="020B0502020202020204" pitchFamily="34" charset="0"/>
              </a:rPr>
              <a:t>Next Steps</a:t>
            </a:r>
          </a:p>
        </p:txBody>
      </p:sp>
      <p:sp>
        <p:nvSpPr>
          <p:cNvPr id="3" name="Content Placeholder 2"/>
          <p:cNvSpPr>
            <a:spLocks noGrp="1"/>
          </p:cNvSpPr>
          <p:nvPr>
            <p:ph idx="1"/>
          </p:nvPr>
        </p:nvSpPr>
        <p:spPr>
          <a:xfrm>
            <a:off x="465422" y="1605594"/>
            <a:ext cx="6351014" cy="1257816"/>
          </a:xfrm>
        </p:spPr>
        <p:txBody>
          <a:bodyPr/>
          <a:lstStyle/>
          <a:p>
            <a:pPr marL="285750" indent="-285750">
              <a:lnSpc>
                <a:spcPct val="107000"/>
              </a:lnSpc>
              <a:spcAft>
                <a:spcPts val="600"/>
              </a:spcAft>
              <a:buFont typeface="Courier New" panose="02070309020205020404" pitchFamily="49" charset="0"/>
              <a:buChar char="o"/>
            </a:pPr>
            <a:r>
              <a:rPr lang="en-GB" sz="1300" dirty="0"/>
              <a:t>Taking similar reports being produced in the South-East Region from the Local Healthwatch participating areas, we will produce a regional project report, including all of the rich learning from this collaboration.</a:t>
            </a:r>
            <a:endParaRPr lang="en-GB" sz="1300" dirty="0">
              <a:highlight>
                <a:srgbClr val="FFFF00"/>
              </a:highlight>
            </a:endParaRPr>
          </a:p>
          <a:p>
            <a:pPr marL="268288">
              <a:lnSpc>
                <a:spcPct val="107000"/>
              </a:lnSpc>
              <a:spcAft>
                <a:spcPts val="1800"/>
              </a:spcAft>
            </a:pPr>
            <a:r>
              <a:rPr lang="en-GB" sz="1300" dirty="0"/>
              <a:t>We aim to publish in May 2022.</a:t>
            </a:r>
          </a:p>
          <a:p>
            <a:pPr marL="285750" indent="-285750">
              <a:lnSpc>
                <a:spcPct val="107000"/>
              </a:lnSpc>
              <a:spcAft>
                <a:spcPts val="1800"/>
              </a:spcAft>
              <a:buFont typeface="Courier New" panose="02070309020205020404" pitchFamily="49" charset="0"/>
              <a:buChar char="o"/>
            </a:pPr>
            <a:r>
              <a:rPr lang="en-GB" sz="1300" dirty="0"/>
              <a:t>Resources allowing, we’ll use the insight from staff and patients to support practices with a communication toolkit that has been collaboratively designed.</a:t>
            </a:r>
          </a:p>
          <a:p>
            <a:pPr>
              <a:lnSpc>
                <a:spcPct val="107000"/>
              </a:lnSpc>
              <a:spcAft>
                <a:spcPts val="800"/>
              </a:spcAft>
            </a:pPr>
            <a:endParaRPr lang="en-GB" sz="1400" dirty="0">
              <a:effectLst/>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9295DF58-4118-4551-8C61-1A7ED177FA2D}" type="slidenum">
              <a:rPr lang="en-GB" noProof="0" smtClean="0"/>
              <a:pPr/>
              <a:t>51</a:t>
            </a:fld>
            <a:endParaRPr lang="en-GB" noProof="0" dirty="0"/>
          </a:p>
        </p:txBody>
      </p:sp>
      <p:pic>
        <p:nvPicPr>
          <p:cNvPr id="8" name="Picture Placeholder 7"/>
          <p:cNvPicPr>
            <a:picLocks noGrp="1" noChangeAspect="1"/>
          </p:cNvPicPr>
          <p:nvPr>
            <p:ph type="pic" sz="quarter" idx="14"/>
          </p:nvPr>
        </p:nvPicPr>
        <p:blipFill rotWithShape="1">
          <a:blip r:embed="rId2" cstate="print">
            <a:extLst>
              <a:ext uri="{28A0092B-C50C-407E-A947-70E740481C1C}">
                <a14:useLocalDpi xmlns:a14="http://schemas.microsoft.com/office/drawing/2010/main" val="0"/>
              </a:ext>
            </a:extLst>
          </a:blip>
          <a:srcRect t="-1440" b="-1233"/>
          <a:stretch/>
        </p:blipFill>
        <p:spPr>
          <a:xfrm>
            <a:off x="6950972" y="623216"/>
            <a:ext cx="1743766" cy="2656036"/>
          </a:xfrm>
        </p:spPr>
      </p:pic>
      <p:sp>
        <p:nvSpPr>
          <p:cNvPr id="11" name="Content Placeholder 2">
            <a:extLst>
              <a:ext uri="{FF2B5EF4-FFF2-40B4-BE49-F238E27FC236}">
                <a16:creationId xmlns:a16="http://schemas.microsoft.com/office/drawing/2014/main" id="{0B7205B0-D456-4C70-978A-83DC2EB7F08B}"/>
              </a:ext>
            </a:extLst>
          </p:cNvPr>
          <p:cNvSpPr txBox="1">
            <a:spLocks/>
          </p:cNvSpPr>
          <p:nvPr/>
        </p:nvSpPr>
        <p:spPr>
          <a:xfrm>
            <a:off x="449261" y="3780495"/>
            <a:ext cx="8245477" cy="4392000"/>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Century Gothic" panose="020B0502020202020204" pitchFamily="34" charset="0"/>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7000"/>
              </a:lnSpc>
              <a:spcAft>
                <a:spcPts val="1500"/>
              </a:spcAft>
            </a:pPr>
            <a:endParaRPr lang="en-GB" sz="1400" dirty="0">
              <a:effectLst/>
              <a:ea typeface="Calibri" panose="020F0502020204030204" pitchFamily="34" charset="0"/>
              <a:cs typeface="Times New Roman" panose="02020603050405020304" pitchFamily="18" charset="0"/>
            </a:endParaRPr>
          </a:p>
        </p:txBody>
      </p:sp>
      <p:sp>
        <p:nvSpPr>
          <p:cNvPr id="12" name="Text Placeholder 7">
            <a:extLst>
              <a:ext uri="{FF2B5EF4-FFF2-40B4-BE49-F238E27FC236}">
                <a16:creationId xmlns:a16="http://schemas.microsoft.com/office/drawing/2014/main" id="{3931064C-1F80-4545-BFEF-A800E3466E97}"/>
              </a:ext>
            </a:extLst>
          </p:cNvPr>
          <p:cNvSpPr>
            <a:spLocks noGrp="1"/>
          </p:cNvSpPr>
          <p:nvPr>
            <p:ph type="body" sz="quarter" idx="13"/>
          </p:nvPr>
        </p:nvSpPr>
        <p:spPr>
          <a:xfrm>
            <a:off x="465423" y="1130677"/>
            <a:ext cx="6138578" cy="285750"/>
          </a:xfrm>
        </p:spPr>
        <p:txBody>
          <a:bodyPr/>
          <a:lstStyle/>
          <a:p>
            <a:r>
              <a:rPr lang="en-GB" sz="1500" dirty="0"/>
              <a:t>We plan to</a:t>
            </a:r>
            <a:r>
              <a:rPr lang="en-GB" sz="1500" dirty="0">
                <a:latin typeface="Century Gothic" panose="020B0502020202020204" pitchFamily="34" charset="0"/>
              </a:rPr>
              <a:t> follow up this </a:t>
            </a:r>
            <a:r>
              <a:rPr lang="en-GB" sz="1500" dirty="0"/>
              <a:t>by</a:t>
            </a:r>
            <a:endParaRPr lang="en-GB" sz="1500" dirty="0">
              <a:latin typeface="Century Gothic" panose="020B0502020202020204" pitchFamily="34" charset="0"/>
            </a:endParaRPr>
          </a:p>
        </p:txBody>
      </p:sp>
      <p:sp>
        <p:nvSpPr>
          <p:cNvPr id="14" name="Content Placeholder 2">
            <a:extLst>
              <a:ext uri="{FF2B5EF4-FFF2-40B4-BE49-F238E27FC236}">
                <a16:creationId xmlns:a16="http://schemas.microsoft.com/office/drawing/2014/main" id="{3598019B-AE65-4FB0-9D28-37580DBE4AF1}"/>
              </a:ext>
            </a:extLst>
          </p:cNvPr>
          <p:cNvSpPr txBox="1">
            <a:spLocks/>
          </p:cNvSpPr>
          <p:nvPr/>
        </p:nvSpPr>
        <p:spPr>
          <a:xfrm>
            <a:off x="460804" y="3568313"/>
            <a:ext cx="7879632" cy="1257816"/>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Century Gothic" panose="020B0502020202020204" pitchFamily="34" charset="0"/>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ct val="107000"/>
              </a:lnSpc>
              <a:spcAft>
                <a:spcPts val="1800"/>
              </a:spcAft>
              <a:buFont typeface="Courier New" panose="02070309020205020404" pitchFamily="49" charset="0"/>
              <a:buChar char="o"/>
            </a:pPr>
            <a:r>
              <a:rPr lang="en-GB" sz="1300" dirty="0"/>
              <a:t>We will NHS Sussex what they have learnt from people through this work and how this will be used going forward and compare the recommendations against the plan agreed by the Board in September 2022.</a:t>
            </a:r>
          </a:p>
          <a:p>
            <a:pPr marL="285750" indent="-285750">
              <a:lnSpc>
                <a:spcPct val="107000"/>
              </a:lnSpc>
              <a:spcAft>
                <a:spcPts val="1800"/>
              </a:spcAft>
              <a:buFont typeface="Courier New" panose="02070309020205020404" pitchFamily="49" charset="0"/>
              <a:buChar char="o"/>
            </a:pPr>
            <a:r>
              <a:rPr lang="en-GB" sz="1300" dirty="0"/>
              <a:t>We will take opportunities to showcase this work nationally and continue to seek examples of good practice that we can share back to our Integrated Care System and local practices.</a:t>
            </a:r>
          </a:p>
          <a:p>
            <a:pPr>
              <a:lnSpc>
                <a:spcPct val="107000"/>
              </a:lnSpc>
              <a:spcAft>
                <a:spcPts val="800"/>
              </a:spcAft>
            </a:pPr>
            <a:endParaRPr lang="en-GB" sz="1400" dirty="0">
              <a:ea typeface="Calibri" panose="020F0502020204030204" pitchFamily="34" charset="0"/>
              <a:cs typeface="Times New Roman" panose="02020603050405020304" pitchFamily="18" charset="0"/>
            </a:endParaRPr>
          </a:p>
        </p:txBody>
      </p:sp>
      <p:sp>
        <p:nvSpPr>
          <p:cNvPr id="10" name="Footer Placeholder 16">
            <a:extLst>
              <a:ext uri="{FF2B5EF4-FFF2-40B4-BE49-F238E27FC236}">
                <a16:creationId xmlns:a16="http://schemas.microsoft.com/office/drawing/2014/main" id="{8445CB1B-86CE-6758-14E9-43C28A3A0607}"/>
              </a:ext>
            </a:extLst>
          </p:cNvPr>
          <p:cNvSpPr>
            <a:spLocks noGrp="1"/>
          </p:cNvSpPr>
          <p:nvPr>
            <p:ph type="ftr" sz="quarter" idx="11"/>
          </p:nvPr>
        </p:nvSpPr>
        <p:spPr>
          <a:xfrm>
            <a:off x="368263" y="6328855"/>
            <a:ext cx="3723445" cy="360000"/>
          </a:xfrm>
        </p:spPr>
        <p:txBody>
          <a:bodyPr/>
          <a:lstStyle/>
          <a:p>
            <a:r>
              <a:rPr lang="en-GB" noProof="0" dirty="0"/>
              <a:t>Staff and Sussex Patients View on Access to GP-led Service</a:t>
            </a:r>
          </a:p>
          <a:p>
            <a:r>
              <a:rPr lang="en-GB" noProof="0" dirty="0"/>
              <a:t>May 2022</a:t>
            </a:r>
          </a:p>
        </p:txBody>
      </p:sp>
    </p:spTree>
    <p:extLst>
      <p:ext uri="{BB962C8B-B14F-4D97-AF65-F5344CB8AC3E}">
        <p14:creationId xmlns:p14="http://schemas.microsoft.com/office/powerpoint/2010/main" val="41034030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424" y="451274"/>
            <a:ext cx="5482794" cy="468000"/>
          </a:xfrm>
        </p:spPr>
        <p:txBody>
          <a:bodyPr/>
          <a:lstStyle/>
          <a:p>
            <a:r>
              <a:rPr lang="en-GB" dirty="0">
                <a:solidFill>
                  <a:srgbClr val="E73E97"/>
                </a:solidFill>
                <a:latin typeface="+mj-lt"/>
              </a:rPr>
              <a:t>Acknowledgements</a:t>
            </a:r>
          </a:p>
        </p:txBody>
      </p:sp>
      <p:sp>
        <p:nvSpPr>
          <p:cNvPr id="3" name="Content Placeholder 2"/>
          <p:cNvSpPr>
            <a:spLocks noGrp="1"/>
          </p:cNvSpPr>
          <p:nvPr>
            <p:ph idx="1"/>
          </p:nvPr>
        </p:nvSpPr>
        <p:spPr>
          <a:xfrm>
            <a:off x="465422" y="1605593"/>
            <a:ext cx="8310314" cy="4121729"/>
          </a:xfrm>
        </p:spPr>
        <p:txBody>
          <a:bodyPr/>
          <a:lstStyle/>
          <a:p>
            <a:pPr marL="285750" indent="-285750">
              <a:lnSpc>
                <a:spcPct val="107000"/>
              </a:lnSpc>
              <a:spcAft>
                <a:spcPts val="800"/>
              </a:spcAft>
              <a:buFont typeface="Courier New" panose="02070309020205020404" pitchFamily="49" charset="0"/>
              <a:buChar char="o"/>
            </a:pPr>
            <a:r>
              <a:rPr lang="en-GB" sz="1300" dirty="0"/>
              <a:t>Local Healthwatch Managers in Wiltshire, Isle of Wight, West Sussex, Bracknell Forest, Royal Borough of Windsor and Maidenhead, Slough.</a:t>
            </a:r>
          </a:p>
          <a:p>
            <a:pPr marL="285750" indent="-285750">
              <a:lnSpc>
                <a:spcPct val="107000"/>
              </a:lnSpc>
              <a:spcAft>
                <a:spcPts val="800"/>
              </a:spcAft>
              <a:buFont typeface="Courier New" panose="02070309020205020404" pitchFamily="49" charset="0"/>
              <a:buChar char="o"/>
            </a:pPr>
            <a:r>
              <a:rPr lang="en-GB" sz="1300" dirty="0"/>
              <a:t>Healthwatch West Sussex – Volunteer and Locum Practice Manager</a:t>
            </a:r>
          </a:p>
          <a:p>
            <a:pPr marL="285750" indent="-285750">
              <a:lnSpc>
                <a:spcPct val="107000"/>
              </a:lnSpc>
              <a:spcAft>
                <a:spcPts val="800"/>
              </a:spcAft>
              <a:buFont typeface="Courier New" panose="02070309020205020404" pitchFamily="49" charset="0"/>
              <a:buChar char="o"/>
            </a:pPr>
            <a:r>
              <a:rPr lang="en-GB" sz="1300" dirty="0"/>
              <a:t>Care Quality Commission – Primary Care Lead</a:t>
            </a:r>
          </a:p>
          <a:p>
            <a:pPr marL="285750" indent="-285750">
              <a:lnSpc>
                <a:spcPct val="107000"/>
              </a:lnSpc>
              <a:spcAft>
                <a:spcPts val="800"/>
              </a:spcAft>
              <a:buFont typeface="Courier New" panose="02070309020205020404" pitchFamily="49" charset="0"/>
              <a:buChar char="o"/>
            </a:pPr>
            <a:r>
              <a:rPr lang="en-GB" sz="1300" dirty="0"/>
              <a:t>NHS Sussex - Commissioner</a:t>
            </a:r>
          </a:p>
          <a:p>
            <a:pPr marL="285750" indent="-285750">
              <a:lnSpc>
                <a:spcPct val="107000"/>
              </a:lnSpc>
              <a:spcAft>
                <a:spcPts val="800"/>
              </a:spcAft>
              <a:buFont typeface="Courier New" panose="02070309020205020404" pitchFamily="49" charset="0"/>
              <a:buChar char="o"/>
            </a:pPr>
            <a:r>
              <a:rPr lang="en-GB" sz="1300" dirty="0"/>
              <a:t>Wessex Local Medical Committee Doctors</a:t>
            </a:r>
          </a:p>
          <a:p>
            <a:pPr marL="285750" indent="-285750">
              <a:lnSpc>
                <a:spcPct val="107000"/>
              </a:lnSpc>
              <a:spcAft>
                <a:spcPts val="800"/>
              </a:spcAft>
              <a:buFont typeface="Courier New" panose="02070309020205020404" pitchFamily="49" charset="0"/>
              <a:buChar char="o"/>
            </a:pPr>
            <a:r>
              <a:rPr lang="en-GB" sz="1300" dirty="0"/>
              <a:t>Isle of Wight Council - Scrutiny Officer</a:t>
            </a:r>
          </a:p>
          <a:p>
            <a:pPr marL="285750" indent="-285750">
              <a:lnSpc>
                <a:spcPct val="107000"/>
              </a:lnSpc>
              <a:spcAft>
                <a:spcPts val="800"/>
              </a:spcAft>
              <a:buFont typeface="Courier New" panose="02070309020205020404" pitchFamily="49" charset="0"/>
              <a:buChar char="o"/>
            </a:pPr>
            <a:r>
              <a:rPr lang="en-GB" sz="1300" dirty="0"/>
              <a:t>Frimley Clinical Commissioning Group – Slough Associate Director of Primary and Community Care Transformation</a:t>
            </a:r>
          </a:p>
          <a:p>
            <a:pPr marL="285750" indent="-285750">
              <a:lnSpc>
                <a:spcPct val="107000"/>
              </a:lnSpc>
              <a:spcAft>
                <a:spcPts val="800"/>
              </a:spcAft>
              <a:buFont typeface="Courier New" panose="02070309020205020404" pitchFamily="49" charset="0"/>
              <a:buChar char="o"/>
            </a:pPr>
            <a:r>
              <a:rPr lang="en-GB" sz="1300" dirty="0"/>
              <a:t>GP Practice Managers from Sussex</a:t>
            </a:r>
          </a:p>
          <a:p>
            <a:pPr marL="285750" indent="-285750">
              <a:lnSpc>
                <a:spcPct val="107000"/>
              </a:lnSpc>
              <a:spcAft>
                <a:spcPts val="800"/>
              </a:spcAft>
              <a:buFont typeface="Courier New" panose="02070309020205020404" pitchFamily="49" charset="0"/>
              <a:buChar char="o"/>
            </a:pPr>
            <a:r>
              <a:rPr lang="en-GB" sz="1300" dirty="0"/>
              <a:t>Hampshire and the Isle of Wight Clinical Commissioning Group - Primary Care and Communication staff.</a:t>
            </a:r>
          </a:p>
          <a:p>
            <a:pPr>
              <a:lnSpc>
                <a:spcPct val="107000"/>
              </a:lnSpc>
              <a:spcAft>
                <a:spcPts val="800"/>
              </a:spcAft>
            </a:pPr>
            <a:r>
              <a:rPr lang="en-GB" sz="1300" dirty="0"/>
              <a:t>Please note that we also involved a wider range of people in testing and feeding back on surveys.</a:t>
            </a:r>
          </a:p>
          <a:p>
            <a:pPr marL="285750" indent="-285750">
              <a:lnSpc>
                <a:spcPct val="107000"/>
              </a:lnSpc>
              <a:spcAft>
                <a:spcPts val="600"/>
              </a:spcAft>
              <a:buFont typeface="Courier New" panose="02070309020205020404" pitchFamily="49" charset="0"/>
              <a:buChar char="o"/>
            </a:pPr>
            <a:endParaRPr lang="en-GB" sz="1400" dirty="0"/>
          </a:p>
          <a:p>
            <a:pPr marL="285750" indent="-285750">
              <a:lnSpc>
                <a:spcPct val="107000"/>
              </a:lnSpc>
              <a:spcAft>
                <a:spcPts val="600"/>
              </a:spcAft>
              <a:buFont typeface="Courier New" panose="02070309020205020404" pitchFamily="49" charset="0"/>
              <a:buChar char="o"/>
            </a:pPr>
            <a:endParaRPr lang="en-GB" sz="1400" dirty="0"/>
          </a:p>
          <a:p>
            <a:pPr marL="285750" indent="-285750">
              <a:lnSpc>
                <a:spcPct val="107000"/>
              </a:lnSpc>
              <a:spcAft>
                <a:spcPts val="600"/>
              </a:spcAft>
              <a:buFont typeface="Courier New" panose="02070309020205020404" pitchFamily="49" charset="0"/>
              <a:buChar char="o"/>
            </a:pPr>
            <a:endParaRPr lang="en-GB" sz="1400" dirty="0"/>
          </a:p>
          <a:p>
            <a:pPr>
              <a:lnSpc>
                <a:spcPct val="107000"/>
              </a:lnSpc>
              <a:spcAft>
                <a:spcPts val="800"/>
              </a:spcAft>
            </a:pPr>
            <a:endParaRPr lang="en-GB" sz="1400" dirty="0">
              <a:effectLst/>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9295DF58-4118-4551-8C61-1A7ED177FA2D}" type="slidenum">
              <a:rPr lang="en-GB" noProof="0" smtClean="0"/>
              <a:pPr/>
              <a:t>52</a:t>
            </a:fld>
            <a:endParaRPr lang="en-GB" noProof="0" dirty="0"/>
          </a:p>
        </p:txBody>
      </p:sp>
      <p:sp>
        <p:nvSpPr>
          <p:cNvPr id="11" name="Content Placeholder 2">
            <a:extLst>
              <a:ext uri="{FF2B5EF4-FFF2-40B4-BE49-F238E27FC236}">
                <a16:creationId xmlns:a16="http://schemas.microsoft.com/office/drawing/2014/main" id="{0B7205B0-D456-4C70-978A-83DC2EB7F08B}"/>
              </a:ext>
            </a:extLst>
          </p:cNvPr>
          <p:cNvSpPr txBox="1">
            <a:spLocks/>
          </p:cNvSpPr>
          <p:nvPr/>
        </p:nvSpPr>
        <p:spPr>
          <a:xfrm>
            <a:off x="449261" y="3780495"/>
            <a:ext cx="8245477" cy="4392000"/>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Century Gothic" panose="020B0502020202020204" pitchFamily="34" charset="0"/>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7000"/>
              </a:lnSpc>
              <a:spcAft>
                <a:spcPts val="1500"/>
              </a:spcAft>
            </a:pPr>
            <a:endParaRPr lang="en-GB" sz="1400" dirty="0">
              <a:effectLst/>
              <a:ea typeface="Calibri" panose="020F0502020204030204" pitchFamily="34" charset="0"/>
              <a:cs typeface="Times New Roman" panose="02020603050405020304" pitchFamily="18" charset="0"/>
            </a:endParaRPr>
          </a:p>
        </p:txBody>
      </p:sp>
      <p:sp>
        <p:nvSpPr>
          <p:cNvPr id="12" name="Text Placeholder 7">
            <a:extLst>
              <a:ext uri="{FF2B5EF4-FFF2-40B4-BE49-F238E27FC236}">
                <a16:creationId xmlns:a16="http://schemas.microsoft.com/office/drawing/2014/main" id="{3931064C-1F80-4545-BFEF-A800E3466E97}"/>
              </a:ext>
            </a:extLst>
          </p:cNvPr>
          <p:cNvSpPr>
            <a:spLocks noGrp="1"/>
          </p:cNvSpPr>
          <p:nvPr>
            <p:ph type="body" sz="quarter" idx="13"/>
          </p:nvPr>
        </p:nvSpPr>
        <p:spPr>
          <a:xfrm>
            <a:off x="465423" y="948427"/>
            <a:ext cx="7646190" cy="468000"/>
          </a:xfrm>
        </p:spPr>
        <p:txBody>
          <a:bodyPr/>
          <a:lstStyle/>
          <a:p>
            <a:r>
              <a:rPr lang="en-GB" sz="1500" dirty="0">
                <a:latin typeface="+mj-lt"/>
              </a:rPr>
              <a:t>This collaborative work was made possible with the help, support and guidance of the project advisory group members:</a:t>
            </a:r>
          </a:p>
        </p:txBody>
      </p:sp>
      <p:sp>
        <p:nvSpPr>
          <p:cNvPr id="14" name="Content Placeholder 2">
            <a:extLst>
              <a:ext uri="{FF2B5EF4-FFF2-40B4-BE49-F238E27FC236}">
                <a16:creationId xmlns:a16="http://schemas.microsoft.com/office/drawing/2014/main" id="{3598019B-AE65-4FB0-9D28-37580DBE4AF1}"/>
              </a:ext>
            </a:extLst>
          </p:cNvPr>
          <p:cNvSpPr txBox="1">
            <a:spLocks/>
          </p:cNvSpPr>
          <p:nvPr/>
        </p:nvSpPr>
        <p:spPr>
          <a:xfrm>
            <a:off x="465422" y="4658672"/>
            <a:ext cx="7879632" cy="1257816"/>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Century Gothic" panose="020B0502020202020204" pitchFamily="34" charset="0"/>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7000"/>
              </a:lnSpc>
              <a:spcAft>
                <a:spcPts val="800"/>
              </a:spcAft>
            </a:pPr>
            <a:endParaRPr lang="en-GB" sz="1400" dirty="0">
              <a:ea typeface="Calibri" panose="020F0502020204030204" pitchFamily="34" charset="0"/>
              <a:cs typeface="Times New Roman" panose="02020603050405020304" pitchFamily="18" charset="0"/>
            </a:endParaRPr>
          </a:p>
        </p:txBody>
      </p:sp>
      <p:sp>
        <p:nvSpPr>
          <p:cNvPr id="9" name="Footer Placeholder 16">
            <a:extLst>
              <a:ext uri="{FF2B5EF4-FFF2-40B4-BE49-F238E27FC236}">
                <a16:creationId xmlns:a16="http://schemas.microsoft.com/office/drawing/2014/main" id="{4A8E1378-7019-FC8C-F25D-80B23462F241}"/>
              </a:ext>
            </a:extLst>
          </p:cNvPr>
          <p:cNvSpPr>
            <a:spLocks noGrp="1"/>
          </p:cNvSpPr>
          <p:nvPr>
            <p:ph type="ftr" sz="quarter" idx="11"/>
          </p:nvPr>
        </p:nvSpPr>
        <p:spPr>
          <a:xfrm>
            <a:off x="368265" y="6328855"/>
            <a:ext cx="3723445" cy="360000"/>
          </a:xfrm>
        </p:spPr>
        <p:txBody>
          <a:bodyPr/>
          <a:lstStyle/>
          <a:p>
            <a:r>
              <a:rPr lang="en-GB" dirty="0">
                <a:solidFill>
                  <a:prstClr val="white"/>
                </a:solidFill>
              </a:rPr>
              <a:t>Staff and Sussex Patients View on Access to GP-led Service</a:t>
            </a:r>
          </a:p>
          <a:p>
            <a:r>
              <a:rPr lang="en-GB" dirty="0">
                <a:solidFill>
                  <a:prstClr val="white"/>
                </a:solidFill>
              </a:rPr>
              <a:t>May 2022</a:t>
            </a:r>
          </a:p>
        </p:txBody>
      </p:sp>
    </p:spTree>
    <p:extLst>
      <p:ext uri="{BB962C8B-B14F-4D97-AF65-F5344CB8AC3E}">
        <p14:creationId xmlns:p14="http://schemas.microsoft.com/office/powerpoint/2010/main" val="25895630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4812" y="434295"/>
            <a:ext cx="4143375" cy="4357687"/>
          </a:xfrm>
        </p:spPr>
        <p:txBody>
          <a:bodyPr/>
          <a:lstStyle/>
          <a:p>
            <a:r>
              <a:rPr lang="en-GB" dirty="0">
                <a:latin typeface="Century Gothic"/>
              </a:rPr>
              <a:t>For more information</a:t>
            </a:r>
          </a:p>
          <a:p>
            <a:pPr lvl="1">
              <a:lnSpc>
                <a:spcPct val="100000"/>
              </a:lnSpc>
            </a:pPr>
            <a:r>
              <a:rPr lang="en-GB" dirty="0">
                <a:latin typeface="Century Gothic" panose="020B0502020202020204" pitchFamily="34" charset="0"/>
              </a:rPr>
              <a:t>Healthwatch West Sussex</a:t>
            </a:r>
            <a:br>
              <a:rPr lang="en-GB" dirty="0">
                <a:latin typeface="Century Gothic" panose="020B0502020202020204" pitchFamily="34" charset="0"/>
              </a:rPr>
            </a:br>
            <a:r>
              <a:rPr lang="en-GB" dirty="0">
                <a:latin typeface="Century Gothic" panose="020B0502020202020204" pitchFamily="34" charset="0"/>
              </a:rPr>
              <a:t>PO Box 1360</a:t>
            </a:r>
            <a:br>
              <a:rPr lang="en-GB" dirty="0">
                <a:latin typeface="Century Gothic" panose="020B0502020202020204" pitchFamily="34" charset="0"/>
              </a:rPr>
            </a:br>
            <a:r>
              <a:rPr lang="en-GB" dirty="0">
                <a:latin typeface="Century Gothic" panose="020B0502020202020204" pitchFamily="34" charset="0"/>
              </a:rPr>
              <a:t>Crawley</a:t>
            </a:r>
            <a:br>
              <a:rPr lang="en-GB" dirty="0">
                <a:latin typeface="Century Gothic" panose="020B0502020202020204" pitchFamily="34" charset="0"/>
              </a:rPr>
            </a:br>
            <a:r>
              <a:rPr lang="en-GB" dirty="0">
                <a:latin typeface="Century Gothic" panose="020B0502020202020204" pitchFamily="34" charset="0"/>
              </a:rPr>
              <a:t>West Sussex</a:t>
            </a:r>
            <a:br>
              <a:rPr lang="en-GB" dirty="0">
                <a:latin typeface="Century Gothic" panose="020B0502020202020204" pitchFamily="34" charset="0"/>
              </a:rPr>
            </a:br>
            <a:r>
              <a:rPr lang="en-GB" dirty="0">
                <a:latin typeface="Century Gothic" panose="020B0502020202020204" pitchFamily="34" charset="0"/>
              </a:rPr>
              <a:t>RH10 0QS</a:t>
            </a:r>
            <a:endParaRPr lang="en-GB" dirty="0"/>
          </a:p>
          <a:p>
            <a:pPr lvl="2">
              <a:spcAft>
                <a:spcPts val="600"/>
              </a:spcAft>
            </a:pPr>
            <a:r>
              <a:rPr lang="en-GB" dirty="0">
                <a:latin typeface="Century Gothic"/>
              </a:rPr>
              <a:t>www.healthwatchwestsussex.co.uk</a:t>
            </a:r>
          </a:p>
          <a:p>
            <a:pPr lvl="2">
              <a:spcAft>
                <a:spcPts val="600"/>
              </a:spcAft>
            </a:pPr>
            <a:r>
              <a:rPr lang="en-GB" dirty="0">
                <a:latin typeface="Century Gothic"/>
              </a:rPr>
              <a:t>t: 0300 012 0122</a:t>
            </a:r>
          </a:p>
          <a:p>
            <a:pPr lvl="2">
              <a:spcAft>
                <a:spcPts val="600"/>
              </a:spcAft>
            </a:pPr>
            <a:r>
              <a:rPr lang="en-GB" dirty="0">
                <a:latin typeface="Century Gothic"/>
              </a:rPr>
              <a:t>e: helpdesk@healthwatchwestsussex.co.uk</a:t>
            </a:r>
          </a:p>
          <a:p>
            <a:pPr lvl="2">
              <a:spcAft>
                <a:spcPts val="600"/>
              </a:spcAft>
            </a:pPr>
            <a:endParaRPr lang="en-GB" dirty="0">
              <a:latin typeface="Century Gothic"/>
            </a:endParaRPr>
          </a:p>
          <a:p>
            <a:pPr lvl="2">
              <a:spcAft>
                <a:spcPts val="600"/>
              </a:spcAft>
            </a:pPr>
            <a:r>
              <a:rPr lang="en-GB" dirty="0">
                <a:latin typeface="Century Gothic"/>
              </a:rPr>
              <a:t>	@HealthwatchWS</a:t>
            </a:r>
          </a:p>
          <a:p>
            <a:pPr lvl="2">
              <a:spcAft>
                <a:spcPts val="600"/>
              </a:spcAft>
            </a:pPr>
            <a:r>
              <a:rPr lang="en-GB" dirty="0">
                <a:latin typeface="Century Gothic"/>
              </a:rPr>
              <a:t>	Facebook.com/HealthwatchWestSussex</a:t>
            </a:r>
          </a:p>
        </p:txBody>
      </p:sp>
      <p:sp>
        <p:nvSpPr>
          <p:cNvPr id="3" name="Rectangle 2">
            <a:extLst>
              <a:ext uri="{FF2B5EF4-FFF2-40B4-BE49-F238E27FC236}">
                <a16:creationId xmlns:a16="http://schemas.microsoft.com/office/drawing/2014/main" id="{BF482E89-5A02-4970-9909-1490C5BFF306}"/>
              </a:ext>
            </a:extLst>
          </p:cNvPr>
          <p:cNvSpPr/>
          <p:nvPr/>
        </p:nvSpPr>
        <p:spPr>
          <a:xfrm>
            <a:off x="5663177" y="5751574"/>
            <a:ext cx="3480823" cy="1106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6" name="Picture 5" descr="A picture containing text&#10;&#10;Description automatically generated">
            <a:extLst>
              <a:ext uri="{FF2B5EF4-FFF2-40B4-BE49-F238E27FC236}">
                <a16:creationId xmlns:a16="http://schemas.microsoft.com/office/drawing/2014/main" id="{9938A27A-378C-4F03-8DCC-2633E1812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9672" y="5980980"/>
            <a:ext cx="3168071" cy="74457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99710" y="1098"/>
            <a:ext cx="10278921" cy="6856901"/>
          </a:xfrm>
        </p:spPr>
      </p:pic>
      <p:pic>
        <p:nvPicPr>
          <p:cNvPr id="8" name="Picture Placeholder 3" descr="P1031 HWE Brand project - PPT template - Slide 11.png"/>
          <p:cNvPicPr>
            <a:picLocks noChangeAspect="1"/>
          </p:cNvPicPr>
          <p:nvPr/>
        </p:nvPicPr>
        <p:blipFill>
          <a:blip r:embed="rId3" cstate="print"/>
          <a:srcRect t="188" b="188"/>
          <a:stretch>
            <a:fillRect/>
          </a:stretch>
        </p:blipFill>
        <p:spPr>
          <a:xfrm flipV="1">
            <a:off x="-99710" y="0"/>
            <a:ext cx="9144000" cy="6858000"/>
          </a:xfrm>
          <a:prstGeom prst="rect">
            <a:avLst/>
          </a:prstGeom>
        </p:spPr>
      </p:pic>
      <p:pic>
        <p:nvPicPr>
          <p:cNvPr id="3" name="Picture 2" descr="A picture containing text, person, indoor, standing&#10;&#10;Description automatically generated">
            <a:extLst>
              <a:ext uri="{FF2B5EF4-FFF2-40B4-BE49-F238E27FC236}">
                <a16:creationId xmlns:a16="http://schemas.microsoft.com/office/drawing/2014/main" id="{B558832A-4476-4A58-AAED-E95D981F74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10" y="-547453"/>
            <a:ext cx="10378630" cy="7523440"/>
          </a:xfrm>
          <a:prstGeom prst="rect">
            <a:avLst/>
          </a:prstGeom>
        </p:spPr>
      </p:pic>
      <p:sp>
        <p:nvSpPr>
          <p:cNvPr id="6" name="Title 5"/>
          <p:cNvSpPr>
            <a:spLocks noGrp="1"/>
          </p:cNvSpPr>
          <p:nvPr>
            <p:ph type="ctrTitle"/>
          </p:nvPr>
        </p:nvSpPr>
        <p:spPr/>
        <p:txBody>
          <a:bodyPr/>
          <a:lstStyle/>
          <a:p>
            <a:endParaRPr lang="en-GB" dirty="0">
              <a:latin typeface="Century Gothic" panose="020B0502020202020204" pitchFamily="34" charset="0"/>
            </a:endParaRPr>
          </a:p>
        </p:txBody>
      </p:sp>
      <p:pic>
        <p:nvPicPr>
          <p:cNvPr id="9" name="Picture Placeholder 3" descr="P1031 HWE Brand project - PPT template - Slide 11.png">
            <a:extLst>
              <a:ext uri="{FF2B5EF4-FFF2-40B4-BE49-F238E27FC236}">
                <a16:creationId xmlns:a16="http://schemas.microsoft.com/office/drawing/2014/main" id="{BFA6E2D4-4468-4719-B222-E8E51FD561DD}"/>
              </a:ext>
            </a:extLst>
          </p:cNvPr>
          <p:cNvPicPr>
            <a:picLocks noChangeAspect="1"/>
          </p:cNvPicPr>
          <p:nvPr/>
        </p:nvPicPr>
        <p:blipFill>
          <a:blip r:embed="rId3" cstate="print"/>
          <a:srcRect t="188" b="188"/>
          <a:stretch>
            <a:fillRect/>
          </a:stretch>
        </p:blipFill>
        <p:spPr>
          <a:xfrm flipV="1">
            <a:off x="-99710" y="440361"/>
            <a:ext cx="9144000" cy="6858000"/>
          </a:xfrm>
          <a:prstGeom prst="rect">
            <a:avLst/>
          </a:prstGeom>
        </p:spPr>
      </p:pic>
      <p:sp>
        <p:nvSpPr>
          <p:cNvPr id="10" name="Title 5">
            <a:extLst>
              <a:ext uri="{FF2B5EF4-FFF2-40B4-BE49-F238E27FC236}">
                <a16:creationId xmlns:a16="http://schemas.microsoft.com/office/drawing/2014/main" id="{2E147A8E-EF6C-47D6-BF9F-1DC4ADBAB7AB}"/>
              </a:ext>
            </a:extLst>
          </p:cNvPr>
          <p:cNvSpPr txBox="1">
            <a:spLocks/>
          </p:cNvSpPr>
          <p:nvPr/>
        </p:nvSpPr>
        <p:spPr>
          <a:xfrm>
            <a:off x="577602" y="4782000"/>
            <a:ext cx="5904000" cy="1728000"/>
          </a:xfrm>
          <a:prstGeom prst="rect">
            <a:avLst/>
          </a:prstGeom>
        </p:spPr>
        <p:txBody>
          <a:bodyPr vert="horz" lIns="0" tIns="0" rIns="0" bIns="0" rtlCol="0" anchor="b" anchorCtr="0">
            <a:noAutofit/>
          </a:bodyPr>
          <a:lstStyle>
            <a:lvl1pPr algn="l" defTabSz="914400" rtl="0" eaLnBrk="1" latinLnBrk="0" hangingPunct="1">
              <a:spcBef>
                <a:spcPct val="0"/>
              </a:spcBef>
              <a:buNone/>
              <a:defRPr sz="3200" b="1" kern="1200">
                <a:solidFill>
                  <a:schemeClr val="bg1"/>
                </a:solidFill>
                <a:latin typeface="Century Gothic" panose="020B0502020202020204" pitchFamily="34" charset="0"/>
                <a:ea typeface="+mj-ea"/>
                <a:cs typeface="+mj-cs"/>
              </a:defRPr>
            </a:lvl1pPr>
          </a:lstStyle>
          <a:p>
            <a:endParaRPr lang="en-GB" dirty="0"/>
          </a:p>
        </p:txBody>
      </p:sp>
      <p:sp>
        <p:nvSpPr>
          <p:cNvPr id="12" name="Title 5">
            <a:extLst>
              <a:ext uri="{FF2B5EF4-FFF2-40B4-BE49-F238E27FC236}">
                <a16:creationId xmlns:a16="http://schemas.microsoft.com/office/drawing/2014/main" id="{9C224DA1-C5C5-4912-A1CD-3BC5652FB07F}"/>
              </a:ext>
            </a:extLst>
          </p:cNvPr>
          <p:cNvSpPr txBox="1">
            <a:spLocks/>
          </p:cNvSpPr>
          <p:nvPr/>
        </p:nvSpPr>
        <p:spPr>
          <a:xfrm>
            <a:off x="238145" y="4943187"/>
            <a:ext cx="5904000" cy="1728000"/>
          </a:xfrm>
          <a:prstGeom prst="rect">
            <a:avLst/>
          </a:prstGeom>
        </p:spPr>
        <p:txBody>
          <a:bodyPr vert="horz" lIns="0" tIns="0" rIns="0" bIns="0" rtlCol="0" anchor="b" anchorCtr="0">
            <a:noAutofit/>
          </a:bodyPr>
          <a:lstStyle>
            <a:lvl1pPr algn="l" defTabSz="914400" rtl="0" eaLnBrk="1" latinLnBrk="0" hangingPunct="1">
              <a:spcBef>
                <a:spcPct val="0"/>
              </a:spcBef>
              <a:buNone/>
              <a:defRPr sz="3200" b="1" kern="1200">
                <a:solidFill>
                  <a:schemeClr val="bg1"/>
                </a:solidFill>
                <a:latin typeface="Century Gothic" panose="020B0502020202020204" pitchFamily="34" charset="0"/>
                <a:ea typeface="+mj-ea"/>
                <a:cs typeface="+mj-cs"/>
              </a:defRPr>
            </a:lvl1pPr>
          </a:lstStyle>
          <a:p>
            <a:r>
              <a:rPr lang="en-GB" dirty="0"/>
              <a:t>Collaborating to get good outcomes for all</a:t>
            </a:r>
          </a:p>
        </p:txBody>
      </p:sp>
    </p:spTree>
    <p:extLst>
      <p:ext uri="{BB962C8B-B14F-4D97-AF65-F5344CB8AC3E}">
        <p14:creationId xmlns:p14="http://schemas.microsoft.com/office/powerpoint/2010/main" val="177792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424" y="451274"/>
            <a:ext cx="4736142" cy="468000"/>
          </a:xfrm>
        </p:spPr>
        <p:txBody>
          <a:bodyPr/>
          <a:lstStyle/>
          <a:p>
            <a:r>
              <a:rPr lang="en-GB" dirty="0">
                <a:latin typeface="Century Gothic" panose="020B0502020202020204" pitchFamily="34" charset="0"/>
              </a:rPr>
              <a:t>Collaborating to get good outcomes for all</a:t>
            </a:r>
          </a:p>
        </p:txBody>
      </p:sp>
      <p:sp>
        <p:nvSpPr>
          <p:cNvPr id="3" name="Content Placeholder 2"/>
          <p:cNvSpPr>
            <a:spLocks noGrp="1"/>
          </p:cNvSpPr>
          <p:nvPr>
            <p:ph idx="1"/>
          </p:nvPr>
        </p:nvSpPr>
        <p:spPr>
          <a:xfrm>
            <a:off x="465422" y="2390684"/>
            <a:ext cx="5615427" cy="1257816"/>
          </a:xfrm>
        </p:spPr>
        <p:txBody>
          <a:bodyPr/>
          <a:lstStyle/>
          <a:p>
            <a:pPr>
              <a:lnSpc>
                <a:spcPct val="107000"/>
              </a:lnSpc>
              <a:spcAft>
                <a:spcPts val="800"/>
              </a:spcAft>
            </a:pPr>
            <a:r>
              <a:rPr lang="en-GB" sz="1300" dirty="0">
                <a:effectLst/>
                <a:ea typeface="Calibri" panose="020F0502020204030204" pitchFamily="34" charset="0"/>
                <a:cs typeface="Times New Roman" panose="02020603050405020304" pitchFamily="18" charset="0"/>
              </a:rPr>
              <a:t>This project emerged because </a:t>
            </a:r>
            <a:r>
              <a:rPr lang="en-GB" sz="1300" dirty="0">
                <a:ea typeface="Calibri" panose="020F0502020204030204" pitchFamily="34" charset="0"/>
                <a:cs typeface="Times New Roman" panose="02020603050405020304" pitchFamily="18" charset="0"/>
              </a:rPr>
              <a:t>local </a:t>
            </a:r>
            <a:r>
              <a:rPr lang="en-GB" sz="1300" dirty="0">
                <a:effectLst/>
                <a:ea typeface="Calibri" panose="020F0502020204030204" pitchFamily="34" charset="0"/>
                <a:cs typeface="Times New Roman" panose="02020603050405020304" pitchFamily="18" charset="0"/>
              </a:rPr>
              <a:t>Healthwatch was receiving a high level of feedback from the public regarding primary care. Healthwatch managers met </a:t>
            </a:r>
            <a:r>
              <a:rPr lang="en-GB" sz="1300" dirty="0">
                <a:ea typeface="Calibri" panose="020F0502020204030204" pitchFamily="34" charset="0"/>
                <a:cs typeface="Times New Roman" panose="02020603050405020304" pitchFamily="18" charset="0"/>
              </a:rPr>
              <a:t>to</a:t>
            </a:r>
            <a:r>
              <a:rPr lang="en-GB" sz="1300" dirty="0">
                <a:effectLst/>
                <a:ea typeface="Calibri" panose="020F0502020204030204" pitchFamily="34" charset="0"/>
                <a:cs typeface="Times New Roman" panose="02020603050405020304" pitchFamily="18" charset="0"/>
              </a:rPr>
              <a:t> discuss this emerging trend and decided that it was a sensitive issue that required a measured and balanced response. </a:t>
            </a:r>
          </a:p>
        </p:txBody>
      </p:sp>
      <p:sp>
        <p:nvSpPr>
          <p:cNvPr id="5" name="Slide Number Placeholder 4"/>
          <p:cNvSpPr>
            <a:spLocks noGrp="1"/>
          </p:cNvSpPr>
          <p:nvPr>
            <p:ph type="sldNum" sz="quarter" idx="12"/>
          </p:nvPr>
        </p:nvSpPr>
        <p:spPr/>
        <p:txBody>
          <a:bodyPr/>
          <a:lstStyle/>
          <a:p>
            <a:fld id="{9295DF58-4118-4551-8C61-1A7ED177FA2D}" type="slidenum">
              <a:rPr lang="en-GB" noProof="0" smtClean="0"/>
              <a:pPr/>
              <a:t>7</a:t>
            </a:fld>
            <a:endParaRPr lang="en-GB" noProof="0" dirty="0"/>
          </a:p>
        </p:txBody>
      </p:sp>
      <p:pic>
        <p:nvPicPr>
          <p:cNvPr id="8" name="Picture Placeholder 7"/>
          <p:cNvPicPr>
            <a:picLocks noGrp="1" noChangeAspect="1"/>
          </p:cNvPicPr>
          <p:nvPr>
            <p:ph type="pic" sz="quarter" idx="14"/>
          </p:nvPr>
        </p:nvPicPr>
        <p:blipFill rotWithShape="1">
          <a:blip r:embed="rId2" cstate="print">
            <a:extLst>
              <a:ext uri="{28A0092B-C50C-407E-A947-70E740481C1C}">
                <a14:useLocalDpi xmlns:a14="http://schemas.microsoft.com/office/drawing/2010/main" val="0"/>
              </a:ext>
            </a:extLst>
          </a:blip>
          <a:srcRect l="19904" t="2708" r="19904" b="3951"/>
          <a:stretch/>
        </p:blipFill>
        <p:spPr>
          <a:xfrm>
            <a:off x="6349647" y="361596"/>
            <a:ext cx="2529052" cy="2772383"/>
          </a:xfrm>
        </p:spPr>
      </p:pic>
      <p:sp>
        <p:nvSpPr>
          <p:cNvPr id="11" name="Content Placeholder 2">
            <a:extLst>
              <a:ext uri="{FF2B5EF4-FFF2-40B4-BE49-F238E27FC236}">
                <a16:creationId xmlns:a16="http://schemas.microsoft.com/office/drawing/2014/main" id="{0B7205B0-D456-4C70-978A-83DC2EB7F08B}"/>
              </a:ext>
            </a:extLst>
          </p:cNvPr>
          <p:cNvSpPr txBox="1">
            <a:spLocks/>
          </p:cNvSpPr>
          <p:nvPr/>
        </p:nvSpPr>
        <p:spPr>
          <a:xfrm>
            <a:off x="449261" y="3648500"/>
            <a:ext cx="8245477" cy="4523995"/>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Century Gothic" panose="020B0502020202020204" pitchFamily="34" charset="0"/>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7000"/>
              </a:lnSpc>
              <a:spcAft>
                <a:spcPts val="1500"/>
              </a:spcAft>
            </a:pPr>
            <a:r>
              <a:rPr lang="en-GB" sz="1300" dirty="0">
                <a:effectLst/>
                <a:ea typeface="Calibri" panose="020F0502020204030204" pitchFamily="34" charset="0"/>
                <a:cs typeface="Times New Roman" panose="02020603050405020304" pitchFamily="18" charset="0"/>
              </a:rPr>
              <a:t>We agreed that involving and understanding the way practices had been asked to respond and change during the pandemic was critical to establishing a conversation between practices and </a:t>
            </a:r>
            <a:r>
              <a:rPr lang="en-GB" sz="1300" dirty="0">
                <a:ea typeface="Calibri" panose="020F0502020204030204" pitchFamily="34" charset="0"/>
                <a:cs typeface="Times New Roman" panose="02020603050405020304" pitchFamily="18" charset="0"/>
              </a:rPr>
              <a:t>the people they support</a:t>
            </a:r>
            <a:r>
              <a:rPr lang="en-GB" sz="1300" dirty="0">
                <a:effectLst/>
                <a:ea typeface="Calibri" panose="020F0502020204030204" pitchFamily="34" charset="0"/>
                <a:cs typeface="Times New Roman" panose="02020603050405020304" pitchFamily="18" charset="0"/>
              </a:rPr>
              <a:t>.                                                                                           </a:t>
            </a:r>
          </a:p>
          <a:p>
            <a:pPr>
              <a:lnSpc>
                <a:spcPct val="107000"/>
              </a:lnSpc>
              <a:spcAft>
                <a:spcPts val="1500"/>
              </a:spcAft>
            </a:pPr>
            <a:r>
              <a:rPr lang="en-GB" sz="1300" dirty="0">
                <a:ea typeface="Calibri" panose="020F0502020204030204" pitchFamily="34" charset="0"/>
                <a:cs typeface="Times New Roman" panose="02020603050405020304" pitchFamily="18" charset="0"/>
              </a:rPr>
              <a:t>E</a:t>
            </a:r>
            <a:r>
              <a:rPr lang="en-GB" sz="1300" dirty="0">
                <a:effectLst/>
                <a:ea typeface="Calibri" panose="020F0502020204030204" pitchFamily="34" charset="0"/>
                <a:cs typeface="Times New Roman" panose="02020603050405020304" pitchFamily="18" charset="0"/>
              </a:rPr>
              <a:t>arly discussions with the NHS and other stakeholder showed that the best way to ensure success would be to establish a regional advisory/working group that would be made up of key stakeholders in primary care and beyond. This included: CQC, GP’s, Practice Managers, Reception staff, Local </a:t>
            </a:r>
            <a:r>
              <a:rPr lang="en-GB" sz="1300" dirty="0">
                <a:ea typeface="Calibri" panose="020F0502020204030204" pitchFamily="34" charset="0"/>
                <a:cs typeface="Times New Roman" panose="02020603050405020304" pitchFamily="18" charset="0"/>
              </a:rPr>
              <a:t>A</a:t>
            </a:r>
            <a:r>
              <a:rPr lang="en-GB" sz="1300" dirty="0">
                <a:effectLst/>
                <a:ea typeface="Calibri" panose="020F0502020204030204" pitchFamily="34" charset="0"/>
                <a:cs typeface="Times New Roman" panose="02020603050405020304" pitchFamily="18" charset="0"/>
              </a:rPr>
              <a:t>uthority Scrutiny Officer, Commissioners, Integrated </a:t>
            </a:r>
            <a:r>
              <a:rPr lang="en-GB" sz="1300" dirty="0">
                <a:ea typeface="Calibri" panose="020F0502020204030204" pitchFamily="34" charset="0"/>
                <a:cs typeface="Times New Roman" panose="02020603050405020304" pitchFamily="18" charset="0"/>
              </a:rPr>
              <a:t>C</a:t>
            </a:r>
            <a:r>
              <a:rPr lang="en-GB" sz="1300" dirty="0">
                <a:effectLst/>
                <a:ea typeface="Calibri" panose="020F0502020204030204" pitchFamily="34" charset="0"/>
                <a:cs typeface="Times New Roman" panose="02020603050405020304" pitchFamily="18" charset="0"/>
              </a:rPr>
              <a:t>are </a:t>
            </a:r>
            <a:r>
              <a:rPr lang="en-GB" sz="1300" dirty="0">
                <a:ea typeface="Calibri" panose="020F0502020204030204" pitchFamily="34" charset="0"/>
                <a:cs typeface="Times New Roman" panose="02020603050405020304" pitchFamily="18" charset="0"/>
              </a:rPr>
              <a:t>S</a:t>
            </a:r>
            <a:r>
              <a:rPr lang="en-GB" sz="1300" dirty="0">
                <a:effectLst/>
                <a:ea typeface="Calibri" panose="020F0502020204030204" pitchFamily="34" charset="0"/>
                <a:cs typeface="Times New Roman" panose="02020603050405020304" pitchFamily="18" charset="0"/>
              </a:rPr>
              <a:t>ystem communication staff and Healthwatch. A local advisory group was also set up on the Isle of Wight to gather the views of practice managers and members of GP Patient Participation Groups.</a:t>
            </a:r>
          </a:p>
          <a:p>
            <a:pPr>
              <a:lnSpc>
                <a:spcPct val="107000"/>
              </a:lnSpc>
              <a:spcAft>
                <a:spcPts val="800"/>
              </a:spcAft>
            </a:pPr>
            <a:r>
              <a:rPr lang="en-GB" sz="1300" dirty="0">
                <a:effectLst/>
                <a:ea typeface="Calibri" panose="020F0502020204030204" pitchFamily="34" charset="0"/>
                <a:cs typeface="Times New Roman" panose="02020603050405020304" pitchFamily="18" charset="0"/>
              </a:rPr>
              <a:t> </a:t>
            </a:r>
          </a:p>
        </p:txBody>
      </p:sp>
      <p:sp>
        <p:nvSpPr>
          <p:cNvPr id="12" name="Text Placeholder 7">
            <a:extLst>
              <a:ext uri="{FF2B5EF4-FFF2-40B4-BE49-F238E27FC236}">
                <a16:creationId xmlns:a16="http://schemas.microsoft.com/office/drawing/2014/main" id="{3931064C-1F80-4545-BFEF-A800E3466E97}"/>
              </a:ext>
            </a:extLst>
          </p:cNvPr>
          <p:cNvSpPr>
            <a:spLocks noGrp="1"/>
          </p:cNvSpPr>
          <p:nvPr>
            <p:ph type="body" sz="quarter" idx="13"/>
          </p:nvPr>
        </p:nvSpPr>
        <p:spPr>
          <a:xfrm>
            <a:off x="457200" y="1490895"/>
            <a:ext cx="8143875" cy="285750"/>
          </a:xfrm>
        </p:spPr>
        <p:txBody>
          <a:bodyPr/>
          <a:lstStyle/>
          <a:p>
            <a:r>
              <a:rPr lang="en-GB" sz="1600" dirty="0"/>
              <a:t>Local Healthwatch will</a:t>
            </a:r>
            <a:r>
              <a:rPr lang="en-GB" sz="1600" dirty="0">
                <a:latin typeface="Century Gothic" panose="020B0502020202020204" pitchFamily="34" charset="0"/>
              </a:rPr>
              <a:t> always remain independent</a:t>
            </a:r>
            <a:br>
              <a:rPr lang="en-GB" sz="1600" dirty="0">
                <a:latin typeface="Century Gothic" panose="020B0502020202020204" pitchFamily="34" charset="0"/>
              </a:rPr>
            </a:br>
            <a:r>
              <a:rPr lang="en-GB" sz="1600" dirty="0">
                <a:latin typeface="Century Gothic" panose="020B0502020202020204" pitchFamily="34" charset="0"/>
              </a:rPr>
              <a:t>and impartial while working with partners to get thing</a:t>
            </a:r>
            <a:br>
              <a:rPr lang="en-GB" sz="1600" dirty="0">
                <a:latin typeface="Century Gothic" panose="020B0502020202020204" pitchFamily="34" charset="0"/>
              </a:rPr>
            </a:br>
            <a:r>
              <a:rPr lang="en-GB" sz="1600" dirty="0">
                <a:latin typeface="Century Gothic" panose="020B0502020202020204" pitchFamily="34" charset="0"/>
              </a:rPr>
              <a:t>done.</a:t>
            </a:r>
          </a:p>
        </p:txBody>
      </p:sp>
      <p:sp>
        <p:nvSpPr>
          <p:cNvPr id="10" name="Footer Placeholder 16">
            <a:extLst>
              <a:ext uri="{FF2B5EF4-FFF2-40B4-BE49-F238E27FC236}">
                <a16:creationId xmlns:a16="http://schemas.microsoft.com/office/drawing/2014/main" id="{3B52DE05-3013-E9A3-7ADE-0BE3A4E1569C}"/>
              </a:ext>
            </a:extLst>
          </p:cNvPr>
          <p:cNvSpPr>
            <a:spLocks noGrp="1"/>
          </p:cNvSpPr>
          <p:nvPr>
            <p:ph type="ftr" sz="quarter" idx="11"/>
          </p:nvPr>
        </p:nvSpPr>
        <p:spPr>
          <a:xfrm>
            <a:off x="368263" y="6328855"/>
            <a:ext cx="3723445" cy="360000"/>
          </a:xfrm>
        </p:spPr>
        <p:txBody>
          <a:bodyPr/>
          <a:lstStyle/>
          <a:p>
            <a:r>
              <a:rPr lang="en-GB" noProof="0" dirty="0"/>
              <a:t>Staff and Sussex Patients View on Access to GP-led Service</a:t>
            </a:r>
          </a:p>
          <a:p>
            <a:r>
              <a:rPr lang="en-GB" noProof="0" dirty="0"/>
              <a:t>May 2022</a:t>
            </a:r>
          </a:p>
        </p:txBody>
      </p:sp>
    </p:spTree>
    <p:extLst>
      <p:ext uri="{BB962C8B-B14F-4D97-AF65-F5344CB8AC3E}">
        <p14:creationId xmlns:p14="http://schemas.microsoft.com/office/powerpoint/2010/main" val="1007225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295DF58-4118-4551-8C61-1A7ED177FA2D}" type="slidenum">
              <a:rPr lang="en-GB" noProof="0" smtClean="0"/>
              <a:pPr/>
              <a:t>8</a:t>
            </a:fld>
            <a:endParaRPr lang="en-GB" noProof="0" dirty="0"/>
          </a:p>
        </p:txBody>
      </p:sp>
      <p:sp>
        <p:nvSpPr>
          <p:cNvPr id="11" name="Content Placeholder 2">
            <a:extLst>
              <a:ext uri="{FF2B5EF4-FFF2-40B4-BE49-F238E27FC236}">
                <a16:creationId xmlns:a16="http://schemas.microsoft.com/office/drawing/2014/main" id="{0B7205B0-D456-4C70-978A-83DC2EB7F08B}"/>
              </a:ext>
            </a:extLst>
          </p:cNvPr>
          <p:cNvSpPr txBox="1">
            <a:spLocks/>
          </p:cNvSpPr>
          <p:nvPr/>
        </p:nvSpPr>
        <p:spPr>
          <a:xfrm>
            <a:off x="449259" y="1435459"/>
            <a:ext cx="8066667" cy="4392000"/>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Century Gothic" panose="020B0502020202020204" pitchFamily="34" charset="0"/>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7000"/>
              </a:lnSpc>
              <a:spcAft>
                <a:spcPts val="1800"/>
              </a:spcAft>
            </a:pPr>
            <a:r>
              <a:rPr lang="en-GB" sz="1300" dirty="0">
                <a:effectLst/>
                <a:ea typeface="Calibri" panose="020F0502020204030204" pitchFamily="34" charset="0"/>
                <a:cs typeface="Times New Roman" panose="02020603050405020304" pitchFamily="18" charset="0"/>
              </a:rPr>
              <a:t>The advisory group has supported the work and been instrumental in developing the staff and public surveys, communications, challenge and solution finding. Going forwards the advisory group will be key in defining and contributing to the next steps and ensuring that we identify constructive solutions to benefit both GP staff and also the people who use their services. </a:t>
            </a:r>
          </a:p>
          <a:p>
            <a:pPr>
              <a:lnSpc>
                <a:spcPct val="107000"/>
              </a:lnSpc>
              <a:spcAft>
                <a:spcPts val="1800"/>
              </a:spcAft>
            </a:pPr>
            <a:r>
              <a:rPr lang="en-GB" sz="1300" dirty="0">
                <a:effectLst/>
                <a:ea typeface="Calibri" panose="020F0502020204030204" pitchFamily="34" charset="0"/>
                <a:cs typeface="Times New Roman" panose="02020603050405020304" pitchFamily="18" charset="0"/>
              </a:rPr>
              <a:t>This way of working has been extremely successful, and has offered up </a:t>
            </a:r>
            <a:r>
              <a:rPr lang="en-GB" sz="1300" dirty="0">
                <a:ea typeface="Calibri" panose="020F0502020204030204" pitchFamily="34" charset="0"/>
                <a:cs typeface="Times New Roman" panose="02020603050405020304" pitchFamily="18" charset="0"/>
              </a:rPr>
              <a:t>considerable learning. </a:t>
            </a:r>
          </a:p>
          <a:p>
            <a:pPr>
              <a:lnSpc>
                <a:spcPct val="107000"/>
              </a:lnSpc>
              <a:spcAft>
                <a:spcPts val="1800"/>
              </a:spcAft>
            </a:pPr>
            <a:r>
              <a:rPr lang="en-GB" sz="1300" dirty="0">
                <a:effectLst/>
                <a:ea typeface="Calibri" panose="020F0502020204030204" pitchFamily="34" charset="0"/>
                <a:cs typeface="Times New Roman" panose="02020603050405020304" pitchFamily="18" charset="0"/>
              </a:rPr>
              <a:t>We are very proud of the fantastic work undertaken to date by the advisory group, the local  Healthwatch teams and the collaborative work across the south of England.</a:t>
            </a:r>
          </a:p>
          <a:p>
            <a:pPr>
              <a:lnSpc>
                <a:spcPct val="107000"/>
              </a:lnSpc>
              <a:spcAft>
                <a:spcPts val="1800"/>
              </a:spcAft>
            </a:pPr>
            <a:r>
              <a:rPr lang="en-GB" sz="1300" dirty="0">
                <a:effectLst/>
                <a:ea typeface="Calibri" panose="020F0502020204030204" pitchFamily="34" charset="0"/>
                <a:cs typeface="Times New Roman" panose="02020603050405020304" pitchFamily="18" charset="0"/>
              </a:rPr>
              <a:t>The fact that we have had </a:t>
            </a:r>
            <a:r>
              <a:rPr lang="en-GB" sz="1300" dirty="0">
                <a:ea typeface="Calibri" panose="020F0502020204030204" pitchFamily="34" charset="0"/>
                <a:cs typeface="Times New Roman" panose="02020603050405020304" pitchFamily="18" charset="0"/>
              </a:rPr>
              <a:t>over 250 responses</a:t>
            </a:r>
            <a:r>
              <a:rPr lang="en-GB" sz="1300" dirty="0">
                <a:effectLst/>
                <a:ea typeface="Calibri" panose="020F0502020204030204" pitchFamily="34" charset="0"/>
                <a:cs typeface="Times New Roman" panose="02020603050405020304" pitchFamily="18" charset="0"/>
              </a:rPr>
              <a:t> for the primary care staff survey, and over 7000 responses to the public survey (of which 1,500+ came from Sussex residents), is testament to that. </a:t>
            </a:r>
          </a:p>
          <a:p>
            <a:pPr>
              <a:lnSpc>
                <a:spcPct val="107000"/>
              </a:lnSpc>
              <a:spcAft>
                <a:spcPts val="1800"/>
              </a:spcAft>
            </a:pPr>
            <a:r>
              <a:rPr lang="en-GB" sz="1300" dirty="0">
                <a:effectLst/>
                <a:ea typeface="Calibri" panose="020F0502020204030204" pitchFamily="34" charset="0"/>
                <a:cs typeface="Times New Roman" panose="02020603050405020304" pitchFamily="18" charset="0"/>
              </a:rPr>
              <a:t>We have developed </a:t>
            </a:r>
            <a:r>
              <a:rPr lang="en-GB" sz="1300" b="1" dirty="0">
                <a:effectLst/>
                <a:ea typeface="Calibri" panose="020F0502020204030204" pitchFamily="34" charset="0"/>
                <a:cs typeface="Times New Roman" panose="02020603050405020304" pitchFamily="18" charset="0"/>
              </a:rPr>
              <a:t>trusting and collaborative relationships </a:t>
            </a:r>
            <a:r>
              <a:rPr lang="en-GB" sz="1300" dirty="0">
                <a:effectLst/>
                <a:ea typeface="Calibri" panose="020F0502020204030204" pitchFamily="34" charset="0"/>
                <a:cs typeface="Times New Roman" panose="02020603050405020304" pitchFamily="18" charset="0"/>
              </a:rPr>
              <a:t>with primary care and the broader system partners that we can build on going forwards – this is </a:t>
            </a:r>
            <a:r>
              <a:rPr lang="en-GB" sz="1300" b="1" dirty="0">
                <a:effectLst/>
                <a:ea typeface="Calibri" panose="020F0502020204030204" pitchFamily="34" charset="0"/>
                <a:cs typeface="Times New Roman" panose="02020603050405020304" pitchFamily="18" charset="0"/>
              </a:rPr>
              <a:t>a great achievement</a:t>
            </a:r>
            <a:r>
              <a:rPr lang="en-GB" sz="1300" dirty="0">
                <a:effectLst/>
                <a:ea typeface="Calibri" panose="020F0502020204030204" pitchFamily="34" charset="0"/>
                <a:cs typeface="Times New Roman" panose="02020603050405020304" pitchFamily="18" charset="0"/>
              </a:rPr>
              <a:t>.</a:t>
            </a:r>
          </a:p>
          <a:p>
            <a:pPr>
              <a:lnSpc>
                <a:spcPct val="107000"/>
              </a:lnSpc>
              <a:spcAft>
                <a:spcPts val="800"/>
              </a:spcAft>
            </a:pPr>
            <a:r>
              <a:rPr lang="en-GB" sz="1300" dirty="0">
                <a:effectLst/>
                <a:ea typeface="Calibri" panose="020F0502020204030204" pitchFamily="34" charset="0"/>
                <a:cs typeface="Times New Roman" panose="02020603050405020304" pitchFamily="18" charset="0"/>
              </a:rPr>
              <a:t> </a:t>
            </a:r>
          </a:p>
        </p:txBody>
      </p:sp>
      <p:pic>
        <p:nvPicPr>
          <p:cNvPr id="3" name="Picture 2" descr="A picture containing text, sign, light&#10;&#10;Description automatically generated">
            <a:extLst>
              <a:ext uri="{FF2B5EF4-FFF2-40B4-BE49-F238E27FC236}">
                <a16:creationId xmlns:a16="http://schemas.microsoft.com/office/drawing/2014/main" id="{296B5688-E268-4D9C-8CD6-9BBA1AD0E8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1736" y="-145828"/>
            <a:ext cx="1906276" cy="1906276"/>
          </a:xfrm>
          <a:prstGeom prst="rect">
            <a:avLst/>
          </a:prstGeom>
        </p:spPr>
      </p:pic>
      <p:sp>
        <p:nvSpPr>
          <p:cNvPr id="6" name="Content Placeholder 2">
            <a:extLst>
              <a:ext uri="{FF2B5EF4-FFF2-40B4-BE49-F238E27FC236}">
                <a16:creationId xmlns:a16="http://schemas.microsoft.com/office/drawing/2014/main" id="{6BFF346B-E24D-43EB-8FBA-48DC38CE8CBF}"/>
              </a:ext>
            </a:extLst>
          </p:cNvPr>
          <p:cNvSpPr txBox="1">
            <a:spLocks/>
          </p:cNvSpPr>
          <p:nvPr/>
        </p:nvSpPr>
        <p:spPr>
          <a:xfrm>
            <a:off x="449260" y="736710"/>
            <a:ext cx="6632476" cy="989089"/>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Century Gothic" panose="020B0502020202020204" pitchFamily="34" charset="0"/>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7000"/>
              </a:lnSpc>
              <a:spcAft>
                <a:spcPts val="1500"/>
              </a:spcAft>
            </a:pPr>
            <a:r>
              <a:rPr lang="en-GB" sz="1300" dirty="0">
                <a:effectLst/>
                <a:ea typeface="Calibri" panose="020F0502020204030204" pitchFamily="34" charset="0"/>
                <a:cs typeface="Times New Roman" panose="02020603050405020304" pitchFamily="18" charset="0"/>
              </a:rPr>
              <a:t>The level of partnership and collaboration, on this scale, was a new approach for us but one that was necessary to deliver on this important agenda. </a:t>
            </a:r>
          </a:p>
        </p:txBody>
      </p:sp>
      <p:sp>
        <p:nvSpPr>
          <p:cNvPr id="8" name="Footer Placeholder 16">
            <a:extLst>
              <a:ext uri="{FF2B5EF4-FFF2-40B4-BE49-F238E27FC236}">
                <a16:creationId xmlns:a16="http://schemas.microsoft.com/office/drawing/2014/main" id="{5D95ECAF-298F-7895-7003-8E4D3C97305C}"/>
              </a:ext>
            </a:extLst>
          </p:cNvPr>
          <p:cNvSpPr>
            <a:spLocks noGrp="1"/>
          </p:cNvSpPr>
          <p:nvPr>
            <p:ph type="ftr" sz="quarter" idx="11"/>
          </p:nvPr>
        </p:nvSpPr>
        <p:spPr>
          <a:xfrm>
            <a:off x="368263" y="6328855"/>
            <a:ext cx="3723445" cy="360000"/>
          </a:xfrm>
        </p:spPr>
        <p:txBody>
          <a:bodyPr/>
          <a:lstStyle/>
          <a:p>
            <a:r>
              <a:rPr lang="en-GB" noProof="0" dirty="0"/>
              <a:t>Staff and Sussex Patients View on Access to GP-led Service</a:t>
            </a:r>
          </a:p>
          <a:p>
            <a:r>
              <a:rPr lang="en-GB" noProof="0" dirty="0"/>
              <a:t>May 2022</a:t>
            </a:r>
          </a:p>
        </p:txBody>
      </p:sp>
    </p:spTree>
    <p:extLst>
      <p:ext uri="{BB962C8B-B14F-4D97-AF65-F5344CB8AC3E}">
        <p14:creationId xmlns:p14="http://schemas.microsoft.com/office/powerpoint/2010/main" val="2284478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4" descr="AdobeStock_56924991_Cropped.jpg">
            <a:extLst>
              <a:ext uri="{FF2B5EF4-FFF2-40B4-BE49-F238E27FC236}">
                <a16:creationId xmlns:a16="http://schemas.microsoft.com/office/drawing/2014/main" id="{56A408BC-056E-4766-9BC5-615F70BF2AAC}"/>
              </a:ext>
            </a:extLst>
          </p:cNvPr>
          <p:cNvPicPr>
            <a:picLocks noGrp="1" noChangeAspect="1"/>
          </p:cNvPicPr>
          <p:nvPr>
            <p:ph type="pic" sz="quarter" idx="10"/>
          </p:nvPr>
        </p:nvPicPr>
        <p:blipFill>
          <a:blip r:embed="rId2" cstate="print"/>
          <a:srcRect/>
          <a:stretch>
            <a:fillRect/>
          </a:stretch>
        </p:blipFill>
        <p:spPr>
          <a:xfrm>
            <a:off x="0" y="0"/>
            <a:ext cx="9144000" cy="6858000"/>
          </a:xfrm>
        </p:spPr>
      </p:pic>
      <p:pic>
        <p:nvPicPr>
          <p:cNvPr id="8" name="Picture Placeholder 3" descr="P1031 HWE Brand project - PPT template - Slide 11.png"/>
          <p:cNvPicPr>
            <a:picLocks noChangeAspect="1"/>
          </p:cNvPicPr>
          <p:nvPr/>
        </p:nvPicPr>
        <p:blipFill>
          <a:blip r:embed="rId3" cstate="print"/>
          <a:srcRect t="188" b="188"/>
          <a:stretch>
            <a:fillRect/>
          </a:stretch>
        </p:blipFill>
        <p:spPr>
          <a:xfrm flipV="1">
            <a:off x="-99710" y="0"/>
            <a:ext cx="9144000" cy="6858000"/>
          </a:xfrm>
          <a:prstGeom prst="rect">
            <a:avLst/>
          </a:prstGeom>
        </p:spPr>
      </p:pic>
      <p:sp>
        <p:nvSpPr>
          <p:cNvPr id="6" name="Title 5"/>
          <p:cNvSpPr>
            <a:spLocks noGrp="1"/>
          </p:cNvSpPr>
          <p:nvPr>
            <p:ph type="ctrTitle"/>
          </p:nvPr>
        </p:nvSpPr>
        <p:spPr/>
        <p:txBody>
          <a:bodyPr/>
          <a:lstStyle/>
          <a:p>
            <a:r>
              <a:rPr lang="en-GB" dirty="0">
                <a:latin typeface="Century Gothic"/>
              </a:rPr>
              <a:t>Timeline of changes</a:t>
            </a:r>
            <a:endParaRPr lang="en-GB" dirty="0">
              <a:latin typeface="Century Gothic" panose="020B0502020202020204" pitchFamily="34" charset="0"/>
            </a:endParaRPr>
          </a:p>
        </p:txBody>
      </p:sp>
    </p:spTree>
    <p:extLst>
      <p:ext uri="{BB962C8B-B14F-4D97-AF65-F5344CB8AC3E}">
        <p14:creationId xmlns:p14="http://schemas.microsoft.com/office/powerpoint/2010/main" val="3962240646"/>
      </p:ext>
    </p:extLst>
  </p:cSld>
  <p:clrMapOvr>
    <a:masterClrMapping/>
  </p:clrMapOvr>
</p:sld>
</file>

<file path=ppt/theme/theme1.xml><?xml version="1.0" encoding="utf-8"?>
<a:theme xmlns:a="http://schemas.openxmlformats.org/drawingml/2006/main" name="Healthwatch Theme 2021">
  <a:themeElements>
    <a:clrScheme name="Healthwatch">
      <a:dk1>
        <a:srgbClr val="004C6B"/>
      </a:dk1>
      <a:lt1>
        <a:sysClr val="window" lastClr="FFFFFF"/>
      </a:lt1>
      <a:dk2>
        <a:srgbClr val="BFBFBF"/>
      </a:dk2>
      <a:lt2>
        <a:srgbClr val="FFFFFF"/>
      </a:lt2>
      <a:accent1>
        <a:srgbClr val="E73E97"/>
      </a:accent1>
      <a:accent2>
        <a:srgbClr val="84BD00"/>
      </a:accent2>
      <a:accent3>
        <a:srgbClr val="F9B93E"/>
      </a:accent3>
      <a:accent4>
        <a:srgbClr val="00B38C"/>
      </a:accent4>
      <a:accent5>
        <a:srgbClr val="7FCBEB"/>
      </a:accent5>
      <a:accent6>
        <a:srgbClr val="FFFFFF"/>
      </a:accent6>
      <a:hlink>
        <a:srgbClr val="A81563"/>
      </a:hlink>
      <a:folHlink>
        <a:srgbClr val="A81563"/>
      </a:folHlink>
    </a:clrScheme>
    <a:fontScheme name="Healthwatch">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5F5749B48F8134183612EE004FA4DA9" ma:contentTypeVersion="16" ma:contentTypeDescription="Create a new document." ma:contentTypeScope="" ma:versionID="813969e5e15a64b00a4096ae83b5641c">
  <xsd:schema xmlns:xsd="http://www.w3.org/2001/XMLSchema" xmlns:xs="http://www.w3.org/2001/XMLSchema" xmlns:p="http://schemas.microsoft.com/office/2006/metadata/properties" xmlns:ns1="http://schemas.microsoft.com/sharepoint/v3" xmlns:ns3="ef56957a-9980-41b9-bcb9-08ba14dc0d5f" xmlns:ns4="eead07ca-d1bc-4b27-be57-1bc36d728f62" targetNamespace="http://schemas.microsoft.com/office/2006/metadata/properties" ma:root="true" ma:fieldsID="ae77785e04c034eb4b38c2228d573242" ns1:_="" ns3:_="" ns4:_="">
    <xsd:import namespace="http://schemas.microsoft.com/sharepoint/v3"/>
    <xsd:import namespace="ef56957a-9980-41b9-bcb9-08ba14dc0d5f"/>
    <xsd:import namespace="eead07ca-d1bc-4b27-be57-1bc36d728f6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1:_ip_UnifiedCompliancePolicyProperties" minOccurs="0"/>
                <xsd:element ref="ns1:_ip_UnifiedCompliancePolicyUIActio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56957a-9980-41b9-bcb9-08ba14dc0d5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ad07ca-d1bc-4b27-be57-1bc36d728f6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4A84D9-E590-4DB6-A58B-13643AA3E778}">
  <ds:schemaRefs>
    <ds:schemaRef ds:uri="http://schemas.microsoft.com/sharepoint/v3/contenttype/forms"/>
  </ds:schemaRefs>
</ds:datastoreItem>
</file>

<file path=customXml/itemProps2.xml><?xml version="1.0" encoding="utf-8"?>
<ds:datastoreItem xmlns:ds="http://schemas.openxmlformats.org/officeDocument/2006/customXml" ds:itemID="{02EAFE27-9A96-443C-8B92-7548B28108F4}">
  <ds:schemaRefs>
    <ds:schemaRef ds:uri="http://schemas.microsoft.com/sharepoint/v3"/>
    <ds:schemaRef ds:uri="eead07ca-d1bc-4b27-be57-1bc36d728f62"/>
    <ds:schemaRef ds:uri="http://schemas.microsoft.com/office/2006/documentManagement/types"/>
    <ds:schemaRef ds:uri="http://schemas.microsoft.com/office/2006/metadata/properties"/>
    <ds:schemaRef ds:uri="ef56957a-9980-41b9-bcb9-08ba14dc0d5f"/>
    <ds:schemaRef ds:uri="http://www.w3.org/XML/1998/namespace"/>
    <ds:schemaRef ds:uri="http://purl.org/dc/dcmitype/"/>
    <ds:schemaRef ds:uri="http://purl.org/dc/terms/"/>
    <ds:schemaRef ds:uri="http://schemas.openxmlformats.org/package/2006/metadata/core-properties"/>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47CA385F-6A24-48B8-B4D4-5F2FF6305D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f56957a-9980-41b9-bcb9-08ba14dc0d5f"/>
    <ds:schemaRef ds:uri="eead07ca-d1bc-4b27-be57-1bc36d728f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Healthwatch PowerPoint New Template 2021</Template>
  <TotalTime>6910</TotalTime>
  <Words>7979</Words>
  <Application>Microsoft Office PowerPoint</Application>
  <PresentationFormat>On-screen Show (4:3)</PresentationFormat>
  <Paragraphs>609</Paragraphs>
  <Slides>53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Calibri</vt:lpstr>
      <vt:lpstr>Century Gothic</vt:lpstr>
      <vt:lpstr>Courier New</vt:lpstr>
      <vt:lpstr>Poppins</vt:lpstr>
      <vt:lpstr>Trebuchet MS</vt:lpstr>
      <vt:lpstr>Wingdings</vt:lpstr>
      <vt:lpstr>Healthwatch Theme 2021</vt:lpstr>
      <vt:lpstr>Staff and Sussex Patients Views on Access to GP-led Services</vt:lpstr>
      <vt:lpstr>Content</vt:lpstr>
      <vt:lpstr>Introduction</vt:lpstr>
      <vt:lpstr>Introduction</vt:lpstr>
      <vt:lpstr>PowerPoint Presentation</vt:lpstr>
      <vt:lpstr>PowerPoint Presentation</vt:lpstr>
      <vt:lpstr>Collaborating to get good outcomes for all</vt:lpstr>
      <vt:lpstr>PowerPoint Presentation</vt:lpstr>
      <vt:lpstr>Timeline of changes</vt:lpstr>
      <vt:lpstr>Timeline of changes </vt:lpstr>
      <vt:lpstr>What frontline staff shared</vt:lpstr>
      <vt:lpstr>What frontline staff in GP surgeries shared </vt:lpstr>
      <vt:lpstr>PowerPoint Presentation</vt:lpstr>
      <vt:lpstr>Comments from GP staff</vt:lpstr>
      <vt:lpstr>What 3 things do patients need to know?</vt:lpstr>
      <vt:lpstr>Snapshot of themes from patient feedback</vt:lpstr>
      <vt:lpstr>Snapshot of themes</vt:lpstr>
      <vt:lpstr>Snapshot of themes</vt:lpstr>
      <vt:lpstr>What Sussex patients shared</vt:lpstr>
      <vt:lpstr>What patients shared</vt:lpstr>
      <vt:lpstr>Reasons people had contacted their GP practice</vt:lpstr>
      <vt:lpstr>What people tried before contacting their practice</vt:lpstr>
      <vt:lpstr>What patients said of access via the phone</vt:lpstr>
      <vt:lpstr>PowerPoint Presentation</vt:lpstr>
      <vt:lpstr>PowerPoint Presentation</vt:lpstr>
      <vt:lpstr>What patients said of online consultations</vt:lpstr>
      <vt:lpstr>What doesn’t make sense to people</vt:lpstr>
      <vt:lpstr>PowerPoint Presentation</vt:lpstr>
      <vt:lpstr>PowerPoint Presentation</vt:lpstr>
      <vt:lpstr>PowerPoint Presentation</vt:lpstr>
      <vt:lpstr>Do you think you saw or had a consultation with the practice staff who was best placed to deal with your issue/concern?</vt:lpstr>
      <vt:lpstr>What patients shared about their consultations</vt:lpstr>
      <vt:lpstr>PowerPoint Presentation</vt:lpstr>
      <vt:lpstr>Other points to note from what patients shared</vt:lpstr>
      <vt:lpstr>NHS priorities for 2022-2023</vt:lpstr>
      <vt:lpstr>NHS England 2022/23 National Priorities</vt:lpstr>
      <vt:lpstr>NHS England 2022/23 National Priorities</vt:lpstr>
      <vt:lpstr>NHS England 2022/23 National Priorities</vt:lpstr>
      <vt:lpstr>NHS England 2022/23 National Priorities</vt:lpstr>
      <vt:lpstr>Improving access in Sussex, shared by commissioners</vt:lpstr>
      <vt:lpstr>Page 3</vt:lpstr>
      <vt:lpstr>Page 3</vt:lpstr>
      <vt:lpstr>Page 3</vt:lpstr>
      <vt:lpstr>Page 3</vt:lpstr>
      <vt:lpstr>PowerPoint Presentation</vt:lpstr>
      <vt:lpstr>Recommendations and next steps</vt:lpstr>
      <vt:lpstr>Patient Recommendations for GP Services (made in May 2022)</vt:lpstr>
      <vt:lpstr>Patient recommendations</vt:lpstr>
      <vt:lpstr>Patient recommendations – continued</vt:lpstr>
      <vt:lpstr>Patient recommendations – continued</vt:lpstr>
      <vt:lpstr>Next Steps</vt:lpstr>
      <vt:lpstr>Acknowledgements</vt:lpstr>
      <vt:lpstr>PowerPoint Presentation</vt:lpstr>
    </vt:vector>
  </TitlesOfParts>
  <Company>Healthwatch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Moledina, Tima</dc:creator>
  <cp:keywords>Template</cp:keywords>
  <dc:description>v2.2 by Kessler Associates</dc:description>
  <cp:lastModifiedBy>Katrina Broadhill</cp:lastModifiedBy>
  <cp:revision>89</cp:revision>
  <cp:lastPrinted>2022-02-02T08:34:25Z</cp:lastPrinted>
  <dcterms:created xsi:type="dcterms:W3CDTF">2021-12-15T13:29:26Z</dcterms:created>
  <dcterms:modified xsi:type="dcterms:W3CDTF">2022-08-01T12:53:38Z</dcterms:modified>
  <cp:category>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 (UK)</vt:lpwstr>
  </property>
  <property fmtid="{D5CDD505-2E9C-101B-9397-08002B2CF9AE}" pid="3" name="Owner">
    <vt:lpwstr>PL Kessler</vt:lpwstr>
  </property>
  <property fmtid="{D5CDD505-2E9C-101B-9397-08002B2CF9AE}" pid="4" name="Publisher">
    <vt:lpwstr>Kessler Associates</vt:lpwstr>
  </property>
  <property fmtid="{D5CDD505-2E9C-101B-9397-08002B2CF9AE}" pid="5" name="Client">
    <vt:lpwstr>Healthwatch</vt:lpwstr>
  </property>
  <property fmtid="{D5CDD505-2E9C-101B-9397-08002B2CF9AE}" pid="6" name="Project">
    <vt:lpwstr>Narrative Design</vt:lpwstr>
  </property>
  <property fmtid="{D5CDD505-2E9C-101B-9397-08002B2CF9AE}" pid="7" name="ContentTypeId">
    <vt:lpwstr>0x010100A5F5749B48F8134183612EE004FA4DA9</vt:lpwstr>
  </property>
</Properties>
</file>